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sldIdLst>
    <p:sldId id="326" r:id="rId6"/>
    <p:sldId id="294" r:id="rId7"/>
    <p:sldId id="327" r:id="rId8"/>
    <p:sldId id="324" r:id="rId9"/>
    <p:sldId id="295" r:id="rId10"/>
    <p:sldId id="281" r:id="rId11"/>
    <p:sldId id="282" r:id="rId12"/>
    <p:sldId id="283" r:id="rId13"/>
    <p:sldId id="284" r:id="rId14"/>
    <p:sldId id="285" r:id="rId15"/>
    <p:sldId id="286" r:id="rId16"/>
    <p:sldId id="287" r:id="rId17"/>
    <p:sldId id="288" r:id="rId18"/>
    <p:sldId id="289" r:id="rId19"/>
    <p:sldId id="305" r:id="rId20"/>
    <p:sldId id="330" r:id="rId21"/>
    <p:sldId id="29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6F8DA4A-900E-445D-B46E-9EE293528E17}">
          <p14:sldIdLst>
            <p14:sldId id="326"/>
            <p14:sldId id="294"/>
            <p14:sldId id="327"/>
            <p14:sldId id="324"/>
            <p14:sldId id="295"/>
            <p14:sldId id="281"/>
            <p14:sldId id="282"/>
            <p14:sldId id="283"/>
            <p14:sldId id="284"/>
            <p14:sldId id="285"/>
            <p14:sldId id="286"/>
            <p14:sldId id="287"/>
          </p14:sldIdLst>
        </p14:section>
        <p14:section name="Untitled Section" id="{9DAE0970-0943-4E6A-9498-75385CE5273D}">
          <p14:sldIdLst>
            <p14:sldId id="288"/>
            <p14:sldId id="289"/>
            <p14:sldId id="305"/>
            <p14:sldId id="330"/>
            <p14:sldId id="29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30" autoAdjust="0"/>
    <p:restoredTop sz="94660"/>
  </p:normalViewPr>
  <p:slideViewPr>
    <p:cSldViewPr snapToGrid="0">
      <p:cViewPr varScale="1">
        <p:scale>
          <a:sx n="46" d="100"/>
          <a:sy n="46" d="100"/>
        </p:scale>
        <p:origin x="690" y="4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69F668-76BF-4538-95D0-2B9E7C0DC9C0}"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F7B0E-8E7B-4C1B-A4E5-88026A390710}" type="slidenum">
              <a:rPr lang="en-US" smtClean="0"/>
              <a:pPr/>
              <a:t>‹#›</a:t>
            </a:fld>
            <a:endParaRPr lang="en-US"/>
          </a:p>
        </p:txBody>
      </p:sp>
    </p:spTree>
    <p:extLst>
      <p:ext uri="{BB962C8B-B14F-4D97-AF65-F5344CB8AC3E}">
        <p14:creationId xmlns:p14="http://schemas.microsoft.com/office/powerpoint/2010/main" val="1273908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69F668-76BF-4538-95D0-2B9E7C0DC9C0}"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F7B0E-8E7B-4C1B-A4E5-88026A390710}" type="slidenum">
              <a:rPr lang="en-US" smtClean="0"/>
              <a:pPr/>
              <a:t>‹#›</a:t>
            </a:fld>
            <a:endParaRPr lang="en-US"/>
          </a:p>
        </p:txBody>
      </p:sp>
    </p:spTree>
    <p:extLst>
      <p:ext uri="{BB962C8B-B14F-4D97-AF65-F5344CB8AC3E}">
        <p14:creationId xmlns:p14="http://schemas.microsoft.com/office/powerpoint/2010/main" val="3353014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69F668-76BF-4538-95D0-2B9E7C0DC9C0}"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F7B0E-8E7B-4C1B-A4E5-88026A390710}" type="slidenum">
              <a:rPr lang="en-US" smtClean="0"/>
              <a:pPr/>
              <a:t>‹#›</a:t>
            </a:fld>
            <a:endParaRPr lang="en-US"/>
          </a:p>
        </p:txBody>
      </p:sp>
    </p:spTree>
    <p:extLst>
      <p:ext uri="{BB962C8B-B14F-4D97-AF65-F5344CB8AC3E}">
        <p14:creationId xmlns:p14="http://schemas.microsoft.com/office/powerpoint/2010/main" val="4101003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69F668-76BF-4538-95D0-2B9E7C0DC9C0}"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F7B0E-8E7B-4C1B-A4E5-88026A390710}" type="slidenum">
              <a:rPr lang="en-US" smtClean="0"/>
              <a:pPr/>
              <a:t>‹#›</a:t>
            </a:fld>
            <a:endParaRPr lang="en-US"/>
          </a:p>
        </p:txBody>
      </p:sp>
    </p:spTree>
    <p:extLst>
      <p:ext uri="{BB962C8B-B14F-4D97-AF65-F5344CB8AC3E}">
        <p14:creationId xmlns:p14="http://schemas.microsoft.com/office/powerpoint/2010/main" val="274848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69F668-76BF-4538-95D0-2B9E7C0DC9C0}"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F7B0E-8E7B-4C1B-A4E5-88026A390710}" type="slidenum">
              <a:rPr lang="en-US" smtClean="0"/>
              <a:pPr/>
              <a:t>‹#›</a:t>
            </a:fld>
            <a:endParaRPr lang="en-US"/>
          </a:p>
        </p:txBody>
      </p:sp>
    </p:spTree>
    <p:extLst>
      <p:ext uri="{BB962C8B-B14F-4D97-AF65-F5344CB8AC3E}">
        <p14:creationId xmlns:p14="http://schemas.microsoft.com/office/powerpoint/2010/main" val="1524872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69F668-76BF-4538-95D0-2B9E7C0DC9C0}" type="datetimeFigureOut">
              <a:rPr lang="en-US" smtClean="0"/>
              <a:pPr/>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5F7B0E-8E7B-4C1B-A4E5-88026A390710}" type="slidenum">
              <a:rPr lang="en-US" smtClean="0"/>
              <a:pPr/>
              <a:t>‹#›</a:t>
            </a:fld>
            <a:endParaRPr lang="en-US"/>
          </a:p>
        </p:txBody>
      </p:sp>
    </p:spTree>
    <p:extLst>
      <p:ext uri="{BB962C8B-B14F-4D97-AF65-F5344CB8AC3E}">
        <p14:creationId xmlns:p14="http://schemas.microsoft.com/office/powerpoint/2010/main" val="524746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69F668-76BF-4538-95D0-2B9E7C0DC9C0}" type="datetimeFigureOut">
              <a:rPr lang="en-US" smtClean="0"/>
              <a:pPr/>
              <a:t>5/19/2021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5F7B0E-8E7B-4C1B-A4E5-88026A390710}" type="slidenum">
              <a:rPr lang="en-US" smtClean="0"/>
              <a:pPr/>
              <a:t>‹#›</a:t>
            </a:fld>
            <a:endParaRPr lang="en-US"/>
          </a:p>
        </p:txBody>
      </p:sp>
    </p:spTree>
    <p:extLst>
      <p:ext uri="{BB962C8B-B14F-4D97-AF65-F5344CB8AC3E}">
        <p14:creationId xmlns:p14="http://schemas.microsoft.com/office/powerpoint/2010/main" val="2169944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69F668-76BF-4538-95D0-2B9E7C0DC9C0}" type="datetimeFigureOut">
              <a:rPr lang="en-US" smtClean="0"/>
              <a:pPr/>
              <a:t>5/19/2021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5F7B0E-8E7B-4C1B-A4E5-88026A390710}" type="slidenum">
              <a:rPr lang="en-US" smtClean="0"/>
              <a:pPr/>
              <a:t>‹#›</a:t>
            </a:fld>
            <a:endParaRPr lang="en-US"/>
          </a:p>
        </p:txBody>
      </p:sp>
    </p:spTree>
    <p:extLst>
      <p:ext uri="{BB962C8B-B14F-4D97-AF65-F5344CB8AC3E}">
        <p14:creationId xmlns:p14="http://schemas.microsoft.com/office/powerpoint/2010/main" val="1442442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69F668-76BF-4538-95D0-2B9E7C0DC9C0}" type="datetimeFigureOut">
              <a:rPr lang="en-US" smtClean="0"/>
              <a:pPr/>
              <a:t>5/19/2021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5F7B0E-8E7B-4C1B-A4E5-88026A390710}" type="slidenum">
              <a:rPr lang="en-US" smtClean="0"/>
              <a:pPr/>
              <a:t>‹#›</a:t>
            </a:fld>
            <a:endParaRPr lang="en-US"/>
          </a:p>
        </p:txBody>
      </p:sp>
    </p:spTree>
    <p:extLst>
      <p:ext uri="{BB962C8B-B14F-4D97-AF65-F5344CB8AC3E}">
        <p14:creationId xmlns:p14="http://schemas.microsoft.com/office/powerpoint/2010/main" val="1697702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D69F668-76BF-4538-95D0-2B9E7C0DC9C0}" type="datetimeFigureOut">
              <a:rPr lang="en-US" smtClean="0"/>
              <a:pPr/>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5F7B0E-8E7B-4C1B-A4E5-88026A390710}" type="slidenum">
              <a:rPr lang="en-US" smtClean="0"/>
              <a:pPr/>
              <a:t>‹#›</a:t>
            </a:fld>
            <a:endParaRPr lang="en-US"/>
          </a:p>
        </p:txBody>
      </p:sp>
    </p:spTree>
    <p:extLst>
      <p:ext uri="{BB962C8B-B14F-4D97-AF65-F5344CB8AC3E}">
        <p14:creationId xmlns:p14="http://schemas.microsoft.com/office/powerpoint/2010/main" val="2433845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D69F668-76BF-4538-95D0-2B9E7C0DC9C0}" type="datetimeFigureOut">
              <a:rPr lang="en-US" smtClean="0"/>
              <a:pPr/>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5F7B0E-8E7B-4C1B-A4E5-88026A390710}" type="slidenum">
              <a:rPr lang="en-US" smtClean="0"/>
              <a:pPr/>
              <a:t>‹#›</a:t>
            </a:fld>
            <a:endParaRPr lang="en-US"/>
          </a:p>
        </p:txBody>
      </p:sp>
    </p:spTree>
    <p:extLst>
      <p:ext uri="{BB962C8B-B14F-4D97-AF65-F5344CB8AC3E}">
        <p14:creationId xmlns:p14="http://schemas.microsoft.com/office/powerpoint/2010/main" val="3876515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69F668-76BF-4538-95D0-2B9E7C0DC9C0}" type="datetimeFigureOut">
              <a:rPr lang="en-US" smtClean="0"/>
              <a:pPr/>
              <a:t>5/19/2021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5F7B0E-8E7B-4C1B-A4E5-88026A390710}" type="slidenum">
              <a:rPr lang="en-US" smtClean="0"/>
              <a:pPr/>
              <a:t>‹#›</a:t>
            </a:fld>
            <a:endParaRPr lang="en-US"/>
          </a:p>
        </p:txBody>
      </p:sp>
    </p:spTree>
    <p:extLst>
      <p:ext uri="{BB962C8B-B14F-4D97-AF65-F5344CB8AC3E}">
        <p14:creationId xmlns:p14="http://schemas.microsoft.com/office/powerpoint/2010/main" val="31739763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jp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jp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jp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64972"/>
            <a:ext cx="10515600" cy="5777127"/>
          </a:xfrm>
        </p:spPr>
        <p:txBody>
          <a:bodyPr>
            <a:normAutofit fontScale="47500" lnSpcReduction="20000"/>
          </a:bodyPr>
          <a:lstStyle/>
          <a:p>
            <a:pPr marL="0" indent="0" algn="ctr" rtl="1">
              <a:buNone/>
            </a:pPr>
            <a:endParaRPr lang="fa-IR" sz="7000" dirty="0">
              <a:cs typeface="B Yagut" panose="00000400000000000000" pitchFamily="2" charset="-78"/>
            </a:endParaRPr>
          </a:p>
          <a:p>
            <a:pPr marL="0" indent="0" algn="ctr" rtl="1">
              <a:buNone/>
            </a:pPr>
            <a:r>
              <a:rPr lang="fa-IR" sz="9300" b="1" dirty="0">
                <a:cs typeface="B Yagut" panose="00000400000000000000" pitchFamily="2" charset="-78"/>
              </a:rPr>
              <a:t>عوامل بیماری زای زنده،اصول گندزدایی واستریلیزاسیون </a:t>
            </a:r>
          </a:p>
          <a:p>
            <a:pPr marL="0" indent="0" algn="ctr" rtl="1">
              <a:buNone/>
            </a:pPr>
            <a:endParaRPr lang="fa-IR" sz="4200" b="1" dirty="0">
              <a:cs typeface="B Yagut" panose="00000400000000000000" pitchFamily="2" charset="-78"/>
            </a:endParaRPr>
          </a:p>
          <a:p>
            <a:pPr marL="0" indent="0" algn="ctr" rtl="1">
              <a:lnSpc>
                <a:spcPct val="150000"/>
              </a:lnSpc>
              <a:buNone/>
            </a:pPr>
            <a:r>
              <a:rPr lang="fa-IR" sz="8000" b="1" dirty="0">
                <a:cs typeface="B Yagut" panose="00000400000000000000" pitchFamily="2" charset="-78"/>
              </a:rPr>
              <a:t>فصل دوم- فصل ششم </a:t>
            </a:r>
          </a:p>
          <a:p>
            <a:pPr marL="0" indent="0" algn="ctr" rtl="1">
              <a:lnSpc>
                <a:spcPct val="150000"/>
              </a:lnSpc>
              <a:buNone/>
            </a:pPr>
            <a:r>
              <a:rPr lang="fa-IR" sz="6700" b="1" dirty="0">
                <a:cs typeface="B Yagut" panose="00000400000000000000" pitchFamily="2" charset="-78"/>
              </a:rPr>
              <a:t>مروری بربیماری های شایع ناشی از میکروارگانیسم ها</a:t>
            </a:r>
          </a:p>
          <a:p>
            <a:pPr marL="0" indent="0" algn="ctr" rtl="1">
              <a:lnSpc>
                <a:spcPct val="150000"/>
              </a:lnSpc>
              <a:buNone/>
            </a:pPr>
            <a:r>
              <a:rPr lang="fa-IR" sz="6700" b="1" dirty="0">
                <a:cs typeface="B Yagut" panose="00000400000000000000" pitchFamily="2" charset="-78"/>
              </a:rPr>
              <a:t>و پیشگیری از آن براساس برنامه های سلامت جاری </a:t>
            </a:r>
            <a:endParaRPr lang="en-US" sz="6700" b="1" dirty="0">
              <a:cs typeface="B Yagut" panose="00000400000000000000" pitchFamily="2" charset="-78"/>
            </a:endParaRPr>
          </a:p>
          <a:p>
            <a:pPr marL="0" indent="0" algn="ctr" rtl="1">
              <a:lnSpc>
                <a:spcPct val="150000"/>
              </a:lnSpc>
              <a:buNone/>
            </a:pPr>
            <a:r>
              <a:rPr lang="fa-IR" sz="6700" b="1" dirty="0">
                <a:cs typeface="B Yagut" panose="00000400000000000000" pitchFamily="2" charset="-78"/>
              </a:rPr>
              <a:t>(بخش دوم) </a:t>
            </a:r>
          </a:p>
          <a:p>
            <a:pPr marL="0" indent="0" algn="ctr" rtl="1">
              <a:lnSpc>
                <a:spcPct val="150000"/>
              </a:lnSpc>
              <a:buNone/>
            </a:pPr>
            <a:r>
              <a:rPr lang="fa-IR" sz="4200" b="1" dirty="0">
                <a:cs typeface="B Yagut" panose="00000400000000000000" pitchFamily="2" charset="-78"/>
              </a:rPr>
              <a:t> </a:t>
            </a:r>
          </a:p>
          <a:p>
            <a:pPr marL="0" indent="0" algn="ctr" rtl="1">
              <a:buNone/>
            </a:pP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45823892"/>
      </p:ext>
    </p:extLst>
  </p:cSld>
  <p:clrMapOvr>
    <a:masterClrMapping/>
  </p:clrMapOvr>
  <mc:AlternateContent xmlns:mc="http://schemas.openxmlformats.org/markup-compatibility/2006" xmlns:p14="http://schemas.microsoft.com/office/powerpoint/2010/main">
    <mc:Choice Requires="p14">
      <p:transition spd="slow" p14:dur="2000" advTm="14772"/>
    </mc:Choice>
    <mc:Fallback xmlns="">
      <p:transition spd="slow" advTm="14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8302" y="188686"/>
            <a:ext cx="11192998" cy="6325689"/>
          </a:xfrm>
        </p:spPr>
        <p:txBody>
          <a:bodyPr>
            <a:noAutofit/>
          </a:bodyPr>
          <a:lstStyle/>
          <a:p>
            <a:pPr algn="ctr" rtl="1">
              <a:lnSpc>
                <a:spcPct val="150000"/>
              </a:lnSpc>
              <a:buFont typeface="Wingdings" panose="05000000000000000000" pitchFamily="2" charset="2"/>
              <a:buChar char="q"/>
            </a:pPr>
            <a:r>
              <a:rPr lang="fa-IR" sz="3600" b="1" dirty="0">
                <a:cs typeface="B Yagut" panose="00000400000000000000" pitchFamily="2" charset="-78"/>
              </a:rPr>
              <a:t>مالاريا</a:t>
            </a:r>
          </a:p>
          <a:p>
            <a:pPr marL="0" indent="0" algn="r" rtl="1">
              <a:lnSpc>
                <a:spcPct val="100000"/>
              </a:lnSpc>
              <a:spcAft>
                <a:spcPts val="600"/>
              </a:spcAft>
              <a:buNone/>
            </a:pPr>
            <a:r>
              <a:rPr lang="fa-IR" sz="2500" dirty="0">
                <a:cs typeface="B Yagut" panose="00000400000000000000" pitchFamily="2" charset="-78"/>
              </a:rPr>
              <a:t>یک عفونت حاد و در بيشتر موارد به شكل وخيم است. ويژگي علائم باليني آن، تب هاي متناوب همراه با حمله دوره اي است.                       </a:t>
            </a:r>
          </a:p>
          <a:p>
            <a:pPr marL="0" indent="0" algn="r" rtl="1">
              <a:lnSpc>
                <a:spcPct val="100000"/>
              </a:lnSpc>
              <a:spcAft>
                <a:spcPts val="600"/>
              </a:spcAft>
              <a:buNone/>
            </a:pPr>
            <a:r>
              <a:rPr lang="fa-IR" sz="2500" dirty="0">
                <a:cs typeface="B Yagut" panose="00000400000000000000" pitchFamily="2" charset="-78"/>
              </a:rPr>
              <a:t> </a:t>
            </a:r>
            <a:r>
              <a:rPr lang="fa-IR" sz="2500" b="1" dirty="0">
                <a:cs typeface="B Yagut" panose="00000400000000000000" pitchFamily="2" charset="-78"/>
              </a:rPr>
              <a:t>عامل: </a:t>
            </a:r>
            <a:r>
              <a:rPr lang="fa-IR" sz="2500" dirty="0">
                <a:cs typeface="B Yagut" panose="00000400000000000000" pitchFamily="2" charset="-78"/>
              </a:rPr>
              <a:t>چهارگونه از انگل به نام پلاسموديوم سبب ايجاد مالاريا</a:t>
            </a:r>
          </a:p>
          <a:p>
            <a:pPr marL="0" indent="0" algn="r" rtl="1">
              <a:lnSpc>
                <a:spcPct val="100000"/>
              </a:lnSpc>
              <a:spcAft>
                <a:spcPts val="600"/>
              </a:spcAft>
              <a:buNone/>
            </a:pPr>
            <a:r>
              <a:rPr lang="fa-IR" sz="2500" b="1" dirty="0">
                <a:cs typeface="B Yagut" panose="00000400000000000000" pitchFamily="2" charset="-78"/>
              </a:rPr>
              <a:t>ناقل: </a:t>
            </a:r>
            <a:r>
              <a:rPr lang="fa-IR" sz="2500" dirty="0">
                <a:cs typeface="B Yagut" panose="00000400000000000000" pitchFamily="2" charset="-78"/>
              </a:rPr>
              <a:t>پشه آنوفل</a:t>
            </a:r>
          </a:p>
          <a:p>
            <a:pPr marL="0" indent="0" algn="r" rtl="1">
              <a:lnSpc>
                <a:spcPct val="100000"/>
              </a:lnSpc>
              <a:spcAft>
                <a:spcPts val="600"/>
              </a:spcAft>
              <a:buNone/>
            </a:pPr>
            <a:r>
              <a:rPr lang="fa-IR" sz="2500" b="1" dirty="0">
                <a:cs typeface="B Yagut" panose="00000400000000000000" pitchFamily="2" charset="-78"/>
              </a:rPr>
              <a:t>- پيشگيري </a:t>
            </a:r>
          </a:p>
          <a:p>
            <a:pPr algn="r" rtl="1">
              <a:lnSpc>
                <a:spcPct val="100000"/>
              </a:lnSpc>
              <a:spcAft>
                <a:spcPts val="600"/>
              </a:spcAft>
              <a:buFont typeface="Wingdings" panose="05000000000000000000" pitchFamily="2" charset="2"/>
              <a:buChar char="v"/>
            </a:pPr>
            <a:r>
              <a:rPr lang="fa-IR" sz="2500" dirty="0">
                <a:cs typeface="B Yagut" panose="00000400000000000000" pitchFamily="2" charset="-78"/>
              </a:rPr>
              <a:t>نظارت بر عمليات كنترل ناقل (سمپاشي، توزيع پشه بند، لاروكشي و...) </a:t>
            </a:r>
          </a:p>
          <a:p>
            <a:pPr marL="0" indent="0" algn="r" rtl="1">
              <a:lnSpc>
                <a:spcPct val="100000"/>
              </a:lnSpc>
              <a:spcAft>
                <a:spcPts val="600"/>
              </a:spcAft>
              <a:buNone/>
            </a:pPr>
            <a:r>
              <a:rPr lang="fa-IR" sz="2500" dirty="0">
                <a:cs typeface="B Yagut" panose="00000400000000000000" pitchFamily="2" charset="-78"/>
              </a:rPr>
              <a:t>در شهرستانهاي داراي موارد بومي مالاريا شامل: </a:t>
            </a:r>
          </a:p>
          <a:p>
            <a:pPr algn="r" rtl="1">
              <a:lnSpc>
                <a:spcPct val="100000"/>
              </a:lnSpc>
              <a:spcAft>
                <a:spcPts val="600"/>
              </a:spcAft>
              <a:buFont typeface="Wingdings" panose="05000000000000000000" pitchFamily="2" charset="2"/>
              <a:buChar char="v"/>
            </a:pPr>
            <a:r>
              <a:rPr lang="fa-IR" sz="2500" dirty="0">
                <a:cs typeface="B Yagut" panose="00000400000000000000" pitchFamily="2" charset="-78"/>
              </a:rPr>
              <a:t>بهسازي محيط در جهت از بين رفتن يا كاهش محل زندگي و تكثير پشه هاي آنوفل .</a:t>
            </a:r>
          </a:p>
          <a:p>
            <a:pPr algn="r" rtl="1">
              <a:lnSpc>
                <a:spcPct val="100000"/>
              </a:lnSpc>
              <a:spcAft>
                <a:spcPts val="600"/>
              </a:spcAft>
              <a:buFont typeface="Wingdings" panose="05000000000000000000" pitchFamily="2" charset="2"/>
              <a:buChar char="v"/>
            </a:pPr>
            <a:r>
              <a:rPr lang="fa-IR" sz="2500" dirty="0">
                <a:cs typeface="B Yagut" panose="00000400000000000000" pitchFamily="2" charset="-78"/>
              </a:rPr>
              <a:t>استفاده از حشره كشهاي ابقايي ومحافظت از گزش توسط پشه</a:t>
            </a:r>
            <a:endParaRPr lang="en-US" sz="2500" dirty="0">
              <a:cs typeface="B Yagut" panose="00000400000000000000" pitchFamily="2" charset="-78"/>
            </a:endParaRPr>
          </a:p>
        </p:txBody>
      </p:sp>
      <p:pic>
        <p:nvPicPr>
          <p:cNvPr id="21" name="Audio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302" y="2716891"/>
            <a:ext cx="3034155" cy="2000251"/>
          </a:xfrm>
          <a:prstGeom prst="rect">
            <a:avLst/>
          </a:prstGeom>
        </p:spPr>
      </p:pic>
    </p:spTree>
    <p:extLst>
      <p:ext uri="{BB962C8B-B14F-4D97-AF65-F5344CB8AC3E}">
        <p14:creationId xmlns:p14="http://schemas.microsoft.com/office/powerpoint/2010/main" val="268267776"/>
      </p:ext>
    </p:extLst>
  </p:cSld>
  <p:clrMapOvr>
    <a:masterClrMapping/>
  </p:clrMapOvr>
  <mc:AlternateContent xmlns:mc="http://schemas.openxmlformats.org/markup-compatibility/2006" xmlns:p14="http://schemas.microsoft.com/office/powerpoint/2010/main">
    <mc:Choice Requires="p14">
      <p:transition spd="slow" p14:dur="2000" advTm="105062"/>
    </mc:Choice>
    <mc:Fallback xmlns="">
      <p:transition spd="slow" advTm="105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8978" y="562296"/>
            <a:ext cx="11052322" cy="5775004"/>
          </a:xfrm>
        </p:spPr>
        <p:txBody>
          <a:bodyPr>
            <a:noAutofit/>
          </a:bodyPr>
          <a:lstStyle/>
          <a:p>
            <a:pPr algn="ctr" rtl="1">
              <a:buFont typeface="Wingdings" panose="05000000000000000000" pitchFamily="2" charset="2"/>
              <a:buChar char="q"/>
            </a:pPr>
            <a:r>
              <a:rPr lang="fa-IR" sz="4000" dirty="0">
                <a:cs typeface="B Yagut" panose="00000400000000000000" pitchFamily="2" charset="-78"/>
              </a:rPr>
              <a:t>مننژيت</a:t>
            </a:r>
          </a:p>
          <a:p>
            <a:pPr marL="0" indent="0" algn="r" rtl="1">
              <a:lnSpc>
                <a:spcPct val="150000"/>
              </a:lnSpc>
              <a:buNone/>
            </a:pPr>
            <a:r>
              <a:rPr lang="fa-IR" sz="2500" dirty="0">
                <a:cs typeface="B Yagut" panose="00000400000000000000" pitchFamily="2" charset="-78"/>
              </a:rPr>
              <a:t>يكي از اورژانسهاي پزشكي است. عوامل آن هموفيلوس آنفلوانزا تيپ</a:t>
            </a:r>
            <a:r>
              <a:rPr lang="en-US" sz="2500" dirty="0">
                <a:cs typeface="B Yagut" panose="00000400000000000000" pitchFamily="2" charset="-78"/>
              </a:rPr>
              <a:t>b ، </a:t>
            </a:r>
            <a:r>
              <a:rPr lang="fa-IR" sz="2500" dirty="0">
                <a:cs typeface="B Yagut" panose="00000400000000000000" pitchFamily="2" charset="-78"/>
              </a:rPr>
              <a:t>مننگوكوك و پنوموكوک</a:t>
            </a:r>
            <a:r>
              <a:rPr lang="en-US" sz="2500" dirty="0">
                <a:cs typeface="B Yagut" panose="00000400000000000000" pitchFamily="2" charset="-78"/>
              </a:rPr>
              <a:t>         </a:t>
            </a:r>
            <a:r>
              <a:rPr lang="fa-IR" sz="2500" dirty="0">
                <a:cs typeface="B Yagut" panose="00000400000000000000" pitchFamily="2" charset="-78"/>
              </a:rPr>
              <a:t>می باشد. انتقال بيماري :تماس مستقيم با قطرات تنفسي و ترشحات بيني و گلوي افراد آلوده.</a:t>
            </a:r>
          </a:p>
          <a:p>
            <a:pPr marL="0" indent="0" algn="r" rtl="1">
              <a:lnSpc>
                <a:spcPct val="150000"/>
              </a:lnSpc>
              <a:buNone/>
            </a:pPr>
            <a:r>
              <a:rPr lang="fa-IR" sz="2500" b="1" dirty="0">
                <a:cs typeface="B Yagut" panose="00000400000000000000" pitchFamily="2" charset="-78"/>
              </a:rPr>
              <a:t>پيشگيري:   </a:t>
            </a:r>
            <a:r>
              <a:rPr lang="fa-IR" sz="2500" dirty="0">
                <a:cs typeface="B Yagut" panose="00000400000000000000" pitchFamily="2" charset="-78"/>
              </a:rPr>
              <a:t>گزارش فوري به مركزبهداشت شهرستان. </a:t>
            </a:r>
          </a:p>
          <a:p>
            <a:pPr algn="r" rtl="1">
              <a:lnSpc>
                <a:spcPct val="150000"/>
              </a:lnSpc>
            </a:pPr>
            <a:r>
              <a:rPr lang="fa-IR" sz="2500" dirty="0">
                <a:cs typeface="B Yagut" panose="00000400000000000000" pitchFamily="2" charset="-78"/>
              </a:rPr>
              <a:t> آموزش درباره كاهش تماس مستقيم با قطرات آلوده تنفسی و آب دهان بيمار. </a:t>
            </a:r>
          </a:p>
          <a:p>
            <a:pPr algn="r" rtl="1">
              <a:lnSpc>
                <a:spcPct val="150000"/>
              </a:lnSpc>
            </a:pPr>
            <a:r>
              <a:rPr lang="fa-IR" sz="2500" dirty="0">
                <a:cs typeface="B Yagut" panose="00000400000000000000" pitchFamily="2" charset="-78"/>
              </a:rPr>
              <a:t>كم كردن تجمعات در مناطق مسكوني ومحيط كار.</a:t>
            </a:r>
          </a:p>
          <a:p>
            <a:pPr algn="r" rtl="1">
              <a:lnSpc>
                <a:spcPct val="150000"/>
              </a:lnSpc>
            </a:pPr>
            <a:r>
              <a:rPr lang="fa-IR" sz="2500" dirty="0">
                <a:cs typeface="B Yagut" panose="00000400000000000000" pitchFamily="2" charset="-78"/>
              </a:rPr>
              <a:t>تزريق واكسن مننژيت براي سربازها و زائران اماكن مذهبي.</a:t>
            </a:r>
          </a:p>
          <a:p>
            <a:pPr algn="r" rtl="1">
              <a:lnSpc>
                <a:spcPct val="150000"/>
              </a:lnSpc>
            </a:pPr>
            <a:r>
              <a:rPr lang="fa-IR" sz="2500" dirty="0">
                <a:cs typeface="B Yagut" panose="00000400000000000000" pitchFamily="2" charset="-78"/>
              </a:rPr>
              <a:t> پيگيري موارد تماس ودر صورت لزوم تجويزپروفيلاكسي دارويي. </a:t>
            </a:r>
          </a:p>
          <a:p>
            <a:pPr algn="r" rtl="1"/>
            <a:endParaRPr lang="fa-IR" sz="2100" dirty="0"/>
          </a:p>
          <a:p>
            <a:pPr marL="0" indent="0" algn="r" rtl="1">
              <a:buNone/>
            </a:pPr>
            <a:endParaRPr lang="en-US" sz="2100" dirty="0">
              <a:cs typeface="B Yagut" panose="00000400000000000000" pitchFamily="2" charset="-78"/>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178" y="3955370"/>
            <a:ext cx="3517943" cy="2381930"/>
          </a:xfrm>
          <a:prstGeom prst="rect">
            <a:avLst/>
          </a:prstGeom>
        </p:spPr>
      </p:pic>
      <p:pic>
        <p:nvPicPr>
          <p:cNvPr id="20" name="Audio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5699950"/>
      </p:ext>
    </p:extLst>
  </p:cSld>
  <p:clrMapOvr>
    <a:masterClrMapping/>
  </p:clrMapOvr>
  <mc:AlternateContent xmlns:mc="http://schemas.openxmlformats.org/markup-compatibility/2006" xmlns:p14="http://schemas.microsoft.com/office/powerpoint/2010/main">
    <mc:Choice Requires="p14">
      <p:transition spd="slow" p14:dur="2000" advTm="126397"/>
    </mc:Choice>
    <mc:Fallback xmlns="">
      <p:transition spd="slow" advTm="126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0445" y="206131"/>
            <a:ext cx="11370855" cy="6651869"/>
          </a:xfrm>
        </p:spPr>
        <p:txBody>
          <a:bodyPr>
            <a:noAutofit/>
          </a:bodyPr>
          <a:lstStyle/>
          <a:p>
            <a:pPr algn="ctr" rtl="1">
              <a:buFont typeface="Wingdings" panose="05000000000000000000" pitchFamily="2" charset="2"/>
              <a:buChar char="q"/>
            </a:pPr>
            <a:r>
              <a:rPr lang="fa-IR" sz="3600" b="1" dirty="0">
                <a:cs typeface="B Yagut" panose="00000400000000000000" pitchFamily="2" charset="-78"/>
              </a:rPr>
              <a:t>وباي التور</a:t>
            </a:r>
          </a:p>
          <a:p>
            <a:pPr marL="0" indent="0" algn="r" rtl="1">
              <a:lnSpc>
                <a:spcPct val="150000"/>
              </a:lnSpc>
              <a:buNone/>
            </a:pPr>
            <a:r>
              <a:rPr lang="fa-IR" sz="2500" dirty="0">
                <a:cs typeface="B Yagut" panose="00000400000000000000" pitchFamily="2" charset="-78"/>
              </a:rPr>
              <a:t>عامل آن باکتری به نام ویبریو کلرا است و این بیماری در اثر سم تولید شده از این باکتری که در روده کوچک تکثیر می‌یابد، ظاهر می‌شود. این بیماری از شيوع نسبتا قابل ملاحظه اي در كشورهاي در حال توسعه برخوردار بوده است. </a:t>
            </a:r>
          </a:p>
          <a:p>
            <a:pPr marL="0" indent="0" algn="r" rtl="1">
              <a:lnSpc>
                <a:spcPct val="150000"/>
              </a:lnSpc>
              <a:buNone/>
            </a:pPr>
            <a:r>
              <a:rPr lang="fa-IR" sz="2500" b="1" dirty="0">
                <a:cs typeface="B Yagut" panose="00000400000000000000" pitchFamily="2" charset="-78"/>
              </a:rPr>
              <a:t>پيشگيري:</a:t>
            </a:r>
          </a:p>
          <a:p>
            <a:pPr marL="0" indent="0" algn="r" rtl="1">
              <a:lnSpc>
                <a:spcPct val="150000"/>
              </a:lnSpc>
              <a:buNone/>
            </a:pPr>
            <a:r>
              <a:rPr lang="fa-IR" sz="2500" b="1" dirty="0">
                <a:cs typeface="B Yagut" panose="00000400000000000000" pitchFamily="2" charset="-78"/>
              </a:rPr>
              <a:t>-</a:t>
            </a:r>
            <a:r>
              <a:rPr lang="fa-IR" sz="2500" dirty="0">
                <a:cs typeface="B Yagut" panose="00000400000000000000" pitchFamily="2" charset="-78"/>
              </a:rPr>
              <a:t> كنترل اطرافيان بيمار ومحيط به شرح زيرتوسط تيم بهداشتي مركزبهداشت انجام مي شود: </a:t>
            </a:r>
          </a:p>
          <a:p>
            <a:pPr marL="0" indent="0" algn="r" rtl="1">
              <a:lnSpc>
                <a:spcPct val="100000"/>
              </a:lnSpc>
              <a:spcAft>
                <a:spcPts val="600"/>
              </a:spcAft>
              <a:buNone/>
            </a:pPr>
            <a:r>
              <a:rPr lang="fa-IR" sz="2500" dirty="0">
                <a:cs typeface="B Yagut" panose="00000400000000000000" pitchFamily="2" charset="-78"/>
              </a:rPr>
              <a:t>-دفع بهداشتي فضولات انساني.</a:t>
            </a:r>
          </a:p>
          <a:p>
            <a:pPr marL="0" indent="0" algn="r" rtl="1">
              <a:lnSpc>
                <a:spcPct val="100000"/>
              </a:lnSpc>
              <a:spcAft>
                <a:spcPts val="600"/>
              </a:spcAft>
              <a:buNone/>
            </a:pPr>
            <a:r>
              <a:rPr lang="fa-IR" sz="2500" dirty="0">
                <a:cs typeface="B Yagut" panose="00000400000000000000" pitchFamily="2" charset="-78"/>
              </a:rPr>
              <a:t>- تامين منابع آب سالم.</a:t>
            </a:r>
          </a:p>
          <a:p>
            <a:pPr marL="0" indent="0" algn="r" rtl="1">
              <a:lnSpc>
                <a:spcPct val="100000"/>
              </a:lnSpc>
              <a:spcAft>
                <a:spcPts val="600"/>
              </a:spcAft>
              <a:buNone/>
            </a:pPr>
            <a:r>
              <a:rPr lang="fa-IR" sz="2500" dirty="0">
                <a:cs typeface="B Yagut" panose="00000400000000000000" pitchFamily="2" charset="-78"/>
              </a:rPr>
              <a:t>- اطمينان از سلامت غذا. </a:t>
            </a:r>
          </a:p>
          <a:p>
            <a:pPr marL="0" indent="0" algn="r" rtl="1">
              <a:lnSpc>
                <a:spcPct val="100000"/>
              </a:lnSpc>
              <a:spcAft>
                <a:spcPts val="600"/>
              </a:spcAft>
              <a:buNone/>
            </a:pPr>
            <a:r>
              <a:rPr lang="fa-IR" sz="2500" dirty="0">
                <a:cs typeface="B Yagut" panose="00000400000000000000" pitchFamily="2" charset="-78"/>
              </a:rPr>
              <a:t>-تدفين  بهداشتی اجساد و ضدعفوني.                 </a:t>
            </a:r>
          </a:p>
          <a:p>
            <a:pPr marL="0" indent="0" algn="r" rtl="1">
              <a:lnSpc>
                <a:spcPct val="100000"/>
              </a:lnSpc>
              <a:spcAft>
                <a:spcPts val="600"/>
              </a:spcAft>
              <a:buNone/>
            </a:pPr>
            <a:r>
              <a:rPr lang="fa-IR" sz="2500" dirty="0">
                <a:cs typeface="B Yagut" panose="00000400000000000000" pitchFamily="2" charset="-78"/>
              </a:rPr>
              <a:t>                                                                                                    </a:t>
            </a:r>
            <a:r>
              <a:rPr lang="fa-IR" sz="1800" dirty="0">
                <a:cs typeface="B Yagut" panose="00000400000000000000" pitchFamily="2" charset="-78"/>
              </a:rPr>
              <a:t>آب آلوده عامل ابتلا به  التور </a:t>
            </a:r>
          </a:p>
          <a:p>
            <a:pPr marL="0" indent="0" algn="r" rtl="1">
              <a:lnSpc>
                <a:spcPct val="100000"/>
              </a:lnSpc>
              <a:spcAft>
                <a:spcPts val="600"/>
              </a:spcAft>
              <a:buNone/>
            </a:pPr>
            <a:r>
              <a:rPr lang="fa-IR" sz="1100" dirty="0">
                <a:cs typeface="B Yagut" panose="00000400000000000000" pitchFamily="2" charset="-78"/>
              </a:rPr>
              <a:t>  </a:t>
            </a:r>
            <a:endParaRPr lang="en-US" sz="1100" dirty="0">
              <a:cs typeface="B Yagut" panose="00000400000000000000" pitchFamily="2" charset="-78"/>
            </a:endParaRPr>
          </a:p>
        </p:txBody>
      </p:sp>
      <p:pic>
        <p:nvPicPr>
          <p:cNvPr id="5" name="Picture 4"/>
          <p:cNvPicPr>
            <a:picLocks noChangeAspect="1"/>
          </p:cNvPicPr>
          <p:nvPr/>
        </p:nvPicPr>
        <p:blipFill>
          <a:blip r:embed="rId4"/>
          <a:stretch>
            <a:fillRect/>
          </a:stretch>
        </p:blipFill>
        <p:spPr>
          <a:xfrm>
            <a:off x="823929" y="4246772"/>
            <a:ext cx="3086686" cy="2114840"/>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38671927"/>
      </p:ext>
    </p:extLst>
  </p:cSld>
  <p:clrMapOvr>
    <a:masterClrMapping/>
  </p:clrMapOvr>
  <mc:AlternateContent xmlns:mc="http://schemas.openxmlformats.org/markup-compatibility/2006" xmlns:p14="http://schemas.microsoft.com/office/powerpoint/2010/main">
    <mc:Choice Requires="p14">
      <p:transition spd="slow" p14:dur="2000" advTm="146199"/>
    </mc:Choice>
    <mc:Fallback xmlns="">
      <p:transition spd="slow" advTm="146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4061" y="801858"/>
            <a:ext cx="10953848" cy="5726796"/>
          </a:xfrm>
        </p:spPr>
        <p:txBody>
          <a:bodyPr>
            <a:normAutofit/>
          </a:bodyPr>
          <a:lstStyle/>
          <a:p>
            <a:pPr marL="0" indent="0" algn="ctr" rtl="1">
              <a:lnSpc>
                <a:spcPct val="150000"/>
              </a:lnSpc>
              <a:buNone/>
            </a:pPr>
            <a:r>
              <a:rPr lang="fa-IR" sz="4000" b="1" dirty="0">
                <a:cs typeface="B Yagut" panose="00000400000000000000" pitchFamily="2" charset="-78"/>
              </a:rPr>
              <a:t>خلاصه ونتیجه گیری</a:t>
            </a:r>
          </a:p>
          <a:p>
            <a:pPr marL="0" indent="0" algn="ctr" rtl="1">
              <a:lnSpc>
                <a:spcPct val="150000"/>
              </a:lnSpc>
              <a:buNone/>
            </a:pPr>
            <a:endParaRPr lang="fa-IR" sz="3000" b="1" dirty="0">
              <a:cs typeface="B Yagut" panose="00000400000000000000" pitchFamily="2" charset="-78"/>
            </a:endParaRPr>
          </a:p>
          <a:p>
            <a:pPr marL="0" indent="0" algn="just" rtl="1">
              <a:lnSpc>
                <a:spcPct val="150000"/>
              </a:lnSpc>
              <a:spcAft>
                <a:spcPts val="600"/>
              </a:spcAft>
              <a:buNone/>
            </a:pPr>
            <a:r>
              <a:rPr lang="fa-IR" sz="3200" dirty="0">
                <a:cs typeface="B Yagut" panose="00000400000000000000" pitchFamily="2" charset="-78"/>
              </a:rPr>
              <a:t>طی دوجلسه  گذشته مروری بر بیماری های ناشی از میکروارگانیسم های وراه پیشگیری از آنها آشناشدیم، که بیماریهای مشمول گزارش تلفنی می باشد. در جلسات بعد در ادامه بیماری های ناشی از میکروارگانیسم به معرفی بیماریهای مشمول گزارش غیر فوری و راههای پیشگیری از آن می پردازیم.</a:t>
            </a:r>
            <a:endParaRPr lang="fa-IR" sz="3200" dirty="0"/>
          </a:p>
          <a:p>
            <a:pPr marL="0" indent="0" algn="r" rtl="1">
              <a:lnSpc>
                <a:spcPct val="150000"/>
              </a:lnSpc>
              <a:buNone/>
            </a:pPr>
            <a:endParaRPr lang="fa-IR" dirty="0"/>
          </a:p>
          <a:p>
            <a:pPr marL="0" indent="0" algn="r" rtl="1">
              <a:lnSpc>
                <a:spcPct val="150000"/>
              </a:lnSpc>
              <a:buNone/>
            </a:pPr>
            <a:endParaRPr lang="en-US" dirty="0"/>
          </a:p>
        </p:txBody>
      </p: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84186466"/>
      </p:ext>
    </p:extLst>
  </p:cSld>
  <p:clrMapOvr>
    <a:masterClrMapping/>
  </p:clrMapOvr>
  <mc:AlternateContent xmlns:mc="http://schemas.openxmlformats.org/markup-compatibility/2006" xmlns:p14="http://schemas.microsoft.com/office/powerpoint/2010/main">
    <mc:Choice Requires="p14">
      <p:transition spd="slow" p14:dur="2000" advTm="25913"/>
    </mc:Choice>
    <mc:Fallback xmlns="">
      <p:transition spd="slow" advTm="25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0900" y="661851"/>
            <a:ext cx="10515600" cy="5079683"/>
          </a:xfrm>
        </p:spPr>
        <p:txBody>
          <a:bodyPr>
            <a:normAutofit fontScale="77500" lnSpcReduction="20000"/>
          </a:bodyPr>
          <a:lstStyle/>
          <a:p>
            <a:pPr marL="0" indent="0" algn="ctr" rtl="1">
              <a:lnSpc>
                <a:spcPct val="150000"/>
              </a:lnSpc>
              <a:buNone/>
            </a:pPr>
            <a:r>
              <a:rPr lang="fa-IR" sz="3200" b="1" dirty="0">
                <a:cs typeface="B Yagut" pitchFamily="2" charset="-78"/>
              </a:rPr>
              <a:t>پرسش وتمرین</a:t>
            </a:r>
          </a:p>
          <a:p>
            <a:pPr marL="0" indent="0" algn="r" rtl="1">
              <a:lnSpc>
                <a:spcPct val="150000"/>
              </a:lnSpc>
              <a:buNone/>
            </a:pPr>
            <a:r>
              <a:rPr lang="fa-IR" sz="3200" dirty="0">
                <a:cs typeface="B Yagut" pitchFamily="2" charset="-78"/>
              </a:rPr>
              <a:t>1-</a:t>
            </a:r>
            <a:r>
              <a:rPr lang="en-US" sz="3200" dirty="0">
                <a:cs typeface="B Yagut" pitchFamily="2" charset="-78"/>
              </a:rPr>
              <a:t> ”</a:t>
            </a:r>
            <a:r>
              <a:rPr lang="fa-IR" sz="3200" dirty="0">
                <a:cs typeface="B Yagut" pitchFamily="2" charset="-78"/>
              </a:rPr>
              <a:t> بیماری عفونی حادو مشترک بین انسان ودام،توسط جوندگان وکک منتقل می شودوعامل آن یک نوع باکتری می باشد</a:t>
            </a:r>
            <a:r>
              <a:rPr lang="en-US" sz="3200" dirty="0">
                <a:cs typeface="B Yagut" pitchFamily="2" charset="-78"/>
              </a:rPr>
              <a:t>”</a:t>
            </a:r>
            <a:r>
              <a:rPr lang="fa-IR" sz="3200" dirty="0">
                <a:cs typeface="B Yagut" pitchFamily="2" charset="-78"/>
              </a:rPr>
              <a:t>توصیف  کدام بیماری زیر را می باشد؟</a:t>
            </a:r>
          </a:p>
          <a:p>
            <a:pPr marL="0" indent="0" algn="r" rtl="1">
              <a:lnSpc>
                <a:spcPct val="150000"/>
              </a:lnSpc>
              <a:buNone/>
            </a:pPr>
            <a:r>
              <a:rPr lang="fa-IR" sz="3200" dirty="0">
                <a:cs typeface="B Yagut" pitchFamily="2" charset="-78"/>
              </a:rPr>
              <a:t>الف-طاعون              ب- آبله                ج- فلج شل حاد           د-کزاز</a:t>
            </a:r>
          </a:p>
          <a:p>
            <a:pPr marL="0" indent="0" algn="r" rtl="1">
              <a:lnSpc>
                <a:spcPct val="150000"/>
              </a:lnSpc>
              <a:buNone/>
            </a:pPr>
            <a:r>
              <a:rPr lang="fa-IR" sz="3200" dirty="0">
                <a:cs typeface="B Yagut" pitchFamily="2" charset="-78"/>
              </a:rPr>
              <a:t>2- پلاسمودیم عامل ایجاد کدام بیماری زیر است؟</a:t>
            </a:r>
          </a:p>
          <a:p>
            <a:pPr marL="0" indent="0" algn="r" rtl="1">
              <a:lnSpc>
                <a:spcPct val="150000"/>
              </a:lnSpc>
              <a:buNone/>
            </a:pPr>
            <a:r>
              <a:rPr lang="fa-IR" sz="3200" dirty="0">
                <a:cs typeface="B Yagut" pitchFamily="2" charset="-78"/>
              </a:rPr>
              <a:t>الف-دیفتری           ب-فلج شل حاد          ج- مالاریا               د-تب کریمه کنگو</a:t>
            </a:r>
          </a:p>
          <a:p>
            <a:pPr marL="0" indent="0" algn="r" rtl="1">
              <a:lnSpc>
                <a:spcPct val="150000"/>
              </a:lnSpc>
              <a:buNone/>
            </a:pPr>
            <a:r>
              <a:rPr lang="fa-IR" sz="3200" dirty="0">
                <a:cs typeface="B Yagut" pitchFamily="2" charset="-78"/>
              </a:rPr>
              <a:t>3-"بررسی سابقه واکسیناسیون مادر باردار"یکی از راه پیشگیری از کدام بیماری زیر است؟</a:t>
            </a:r>
          </a:p>
          <a:p>
            <a:pPr marL="0" indent="0" algn="r" rtl="1">
              <a:lnSpc>
                <a:spcPct val="150000"/>
              </a:lnSpc>
              <a:buNone/>
            </a:pPr>
            <a:r>
              <a:rPr lang="fa-IR" sz="3200" dirty="0">
                <a:cs typeface="B Yagut" pitchFamily="2" charset="-78"/>
              </a:rPr>
              <a:t>الف-کزاز                        ب –سرخک                        ج-پوليوميليت            د-مننژیت</a:t>
            </a:r>
          </a:p>
          <a:p>
            <a:pPr marL="0" indent="0" algn="r" rtl="1">
              <a:lnSpc>
                <a:spcPct val="150000"/>
              </a:lnSpc>
              <a:buNone/>
            </a:pPr>
            <a:endParaRPr lang="fa-IR" sz="2500" dirty="0">
              <a:cs typeface="B Yagut" pitchFamily="2" charset="-78"/>
            </a:endParaRPr>
          </a:p>
          <a:p>
            <a:pPr marL="0" indent="0" algn="r" rtl="1">
              <a:lnSpc>
                <a:spcPct val="150000"/>
              </a:lnSpc>
              <a:buNone/>
            </a:pPr>
            <a:endParaRPr lang="fa-IR" sz="3200" dirty="0">
              <a:cs typeface="B Yagut" pitchFamily="2" charset="-78"/>
            </a:endParaRPr>
          </a:p>
          <a:p>
            <a:pPr marL="0" indent="0" algn="r" rtl="1">
              <a:lnSpc>
                <a:spcPct val="150000"/>
              </a:lnSpc>
              <a:buNone/>
            </a:pPr>
            <a:endParaRPr lang="en-US" sz="3200" dirty="0">
              <a:cs typeface="B Yagut"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02831352"/>
      </p:ext>
    </p:extLst>
  </p:cSld>
  <p:clrMapOvr>
    <a:masterClrMapping/>
  </p:clrMapOvr>
  <mc:AlternateContent xmlns:mc="http://schemas.openxmlformats.org/markup-compatibility/2006" xmlns:p14="http://schemas.microsoft.com/office/powerpoint/2010/main">
    <mc:Choice Requires="p14">
      <p:transition spd="slow" p14:dur="2000" advTm="7166"/>
    </mc:Choice>
    <mc:Fallback xmlns="">
      <p:transition spd="slow" advTm="7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7862" y="524107"/>
            <a:ext cx="10515600" cy="5848557"/>
          </a:xfrm>
        </p:spPr>
        <p:txBody>
          <a:bodyPr>
            <a:normAutofit fontScale="77500" lnSpcReduction="20000"/>
          </a:bodyPr>
          <a:lstStyle/>
          <a:p>
            <a:pPr marL="0" indent="0" algn="r" rtl="1">
              <a:lnSpc>
                <a:spcPct val="150000"/>
              </a:lnSpc>
              <a:buNone/>
            </a:pPr>
            <a:r>
              <a:rPr lang="fa-IR" sz="3200" dirty="0">
                <a:cs typeface="B Yagut" panose="00000400000000000000" pitchFamily="2" charset="-78"/>
              </a:rPr>
              <a:t>4- واکسیناسیون سربازان قبل از اعزام به خدمت جهت پیشگیری از کدام بیماری زیر الزامی است؟</a:t>
            </a:r>
          </a:p>
          <a:p>
            <a:pPr marL="0" indent="0" algn="r" rtl="1">
              <a:lnSpc>
                <a:spcPct val="150000"/>
              </a:lnSpc>
              <a:buNone/>
            </a:pPr>
            <a:r>
              <a:rPr lang="fa-IR" sz="3200" dirty="0">
                <a:cs typeface="B Yagut" panose="00000400000000000000" pitchFamily="2" charset="-78"/>
              </a:rPr>
              <a:t>الف-کزاز            ب- وبای التور             ج- مننژیت            د-مالاریا</a:t>
            </a:r>
          </a:p>
          <a:p>
            <a:pPr marL="0" indent="0" algn="r" rtl="1">
              <a:lnSpc>
                <a:spcPct val="150000"/>
              </a:lnSpc>
              <a:buNone/>
            </a:pPr>
            <a:r>
              <a:rPr lang="fa-IR" sz="3200" dirty="0">
                <a:cs typeface="B Yagut" panose="00000400000000000000" pitchFamily="2" charset="-78"/>
              </a:rPr>
              <a:t>5-عبارت "بیماری عفونی تنفسی که مخزن مهمی غیر از انسان ندارد وعامل آن ویروس است و واکسیناسیون جز روشهای پیشگیری آن می باشد"ویژگی کدام بیماری زیر است؟</a:t>
            </a:r>
          </a:p>
          <a:p>
            <a:pPr marL="0" indent="0" algn="r" rtl="1">
              <a:lnSpc>
                <a:spcPct val="150000"/>
              </a:lnSpc>
              <a:buNone/>
            </a:pPr>
            <a:r>
              <a:rPr lang="fa-IR" sz="3200" dirty="0">
                <a:cs typeface="B Yagut" panose="00000400000000000000" pitchFamily="2" charset="-78"/>
              </a:rPr>
              <a:t>الف-سرخک            ب-مننژیت            ج-پولیومیلیت         د-کزاز نوزادی </a:t>
            </a:r>
          </a:p>
          <a:p>
            <a:pPr marL="0" indent="0" algn="r" rtl="1">
              <a:lnSpc>
                <a:spcPct val="150000"/>
              </a:lnSpc>
              <a:buNone/>
            </a:pPr>
            <a:r>
              <a:rPr lang="fa-IR" sz="3200" dirty="0">
                <a:cs typeface="B Yagut" panose="00000400000000000000" pitchFamily="2" charset="-78"/>
              </a:rPr>
              <a:t>6-"عامل این بیماری ویبریوکلرا، آب آلوده یکی از راههای انتقال آن است،رعایت بهداشت فردی از راههای پیشگیری آن است"معرف کدام بیماری زیر است؟</a:t>
            </a:r>
          </a:p>
          <a:p>
            <a:pPr marL="0" indent="0" algn="r" rtl="1">
              <a:lnSpc>
                <a:spcPct val="150000"/>
              </a:lnSpc>
              <a:buNone/>
            </a:pPr>
            <a:r>
              <a:rPr lang="fa-IR" sz="3200" dirty="0">
                <a:cs typeface="B Yagut" panose="00000400000000000000" pitchFamily="2" charset="-78"/>
              </a:rPr>
              <a:t>الف- مننژیت                       ب- پولیومیلیت                ج- وبای التور               د-کزاز بالغین</a:t>
            </a:r>
          </a:p>
          <a:p>
            <a:pPr marL="0" indent="0" algn="r" rtl="1">
              <a:lnSpc>
                <a:spcPct val="150000"/>
              </a:lnSpc>
              <a:buNone/>
            </a:pPr>
            <a:endParaRPr lang="fa-IR" sz="2500" dirty="0">
              <a:cs typeface="B Yagut" panose="00000400000000000000" pitchFamily="2" charset="-78"/>
            </a:endParaRPr>
          </a:p>
          <a:p>
            <a:pPr marL="0" indent="0" algn="r" rtl="1">
              <a:lnSpc>
                <a:spcPct val="150000"/>
              </a:lnSpc>
              <a:buNone/>
            </a:pPr>
            <a:endParaRPr lang="en-US" sz="2500" dirty="0">
              <a:cs typeface="B Yagut" panose="00000400000000000000"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01246441"/>
      </p:ext>
    </p:extLst>
  </p:cSld>
  <p:clrMapOvr>
    <a:masterClrMapping/>
  </p:clrMapOvr>
  <mc:AlternateContent xmlns:mc="http://schemas.openxmlformats.org/markup-compatibility/2006" xmlns:p14="http://schemas.microsoft.com/office/powerpoint/2010/main">
    <mc:Choice Requires="p14">
      <p:transition spd="slow" p14:dur="2000" advTm="1125"/>
    </mc:Choice>
    <mc:Fallback xmlns="">
      <p:transition spd="slow" advTm="1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7862" y="524107"/>
            <a:ext cx="10515600" cy="5848557"/>
          </a:xfrm>
        </p:spPr>
        <p:txBody>
          <a:bodyPr>
            <a:normAutofit fontScale="85000" lnSpcReduction="20000"/>
          </a:bodyPr>
          <a:lstStyle/>
          <a:p>
            <a:pPr marL="0" indent="0" algn="ctr" rtl="1">
              <a:lnSpc>
                <a:spcPct val="150000"/>
              </a:lnSpc>
              <a:buNone/>
            </a:pPr>
            <a:r>
              <a:rPr lang="fa-IR" sz="3600" b="1" dirty="0">
                <a:cs typeface="B Yagut" panose="00000400000000000000" pitchFamily="2" charset="-78"/>
              </a:rPr>
              <a:t>منابع</a:t>
            </a:r>
          </a:p>
          <a:p>
            <a:pPr marL="0" indent="0" algn="r" rtl="1">
              <a:lnSpc>
                <a:spcPct val="150000"/>
              </a:lnSpc>
              <a:buNone/>
            </a:pPr>
            <a:r>
              <a:rPr lang="fa-IR" altLang="en-US" sz="3200" dirty="0">
                <a:latin typeface="Arial" panose="020B0604020202020204" pitchFamily="34" charset="0"/>
                <a:cs typeface="B Yagut" panose="00000400000000000000" pitchFamily="2" charset="-78"/>
              </a:rPr>
              <a:t>1-</a:t>
            </a:r>
            <a:r>
              <a:rPr lang="fa-IR" sz="3200" dirty="0">
                <a:cs typeface="B Yagut" panose="00000400000000000000" pitchFamily="2" charset="-78"/>
              </a:rPr>
              <a:t>مدیریت توسعه وارتقاءشبکه. </a:t>
            </a:r>
            <a:r>
              <a:rPr lang="fa-IR" altLang="en-US" sz="3200" dirty="0">
                <a:cs typeface="B Yagut" pitchFamily="2" charset="-78"/>
              </a:rPr>
              <a:t>آموزشی بیماری های واگیر (1)از مجموعه کتب بهورزی. معاونت بهداشت،دانشگاه علوم پزشکی مشهد،1396</a:t>
            </a:r>
          </a:p>
          <a:p>
            <a:pPr marL="0" indent="0" algn="r" rtl="1">
              <a:lnSpc>
                <a:spcPct val="150000"/>
              </a:lnSpc>
              <a:buNone/>
            </a:pPr>
            <a:r>
              <a:rPr lang="fa-IR" altLang="en-US" sz="3200" dirty="0">
                <a:cs typeface="B Yagut" pitchFamily="2" charset="-78"/>
              </a:rPr>
              <a:t>2-</a:t>
            </a:r>
            <a:r>
              <a:rPr lang="fa-IR" sz="3200" dirty="0">
                <a:cs typeface="B Yagut" panose="00000400000000000000" pitchFamily="2" charset="-78"/>
              </a:rPr>
              <a:t>مدیریت توسعه وارتقاءشبکه. </a:t>
            </a:r>
            <a:r>
              <a:rPr lang="fa-IR" altLang="en-US" sz="3200" dirty="0">
                <a:cs typeface="B Yagut" pitchFamily="2" charset="-78"/>
              </a:rPr>
              <a:t>آموزشی بیماری های واگیر (2)از مجموعه کتب بهورزی. معاونت بهداشت،دانشگاه علوم پزشکی مشهد،1396</a:t>
            </a:r>
          </a:p>
          <a:p>
            <a:pPr marL="0" indent="0" algn="r" rtl="1">
              <a:lnSpc>
                <a:spcPct val="150000"/>
              </a:lnSpc>
              <a:buNone/>
            </a:pPr>
            <a:r>
              <a:rPr lang="fa-IR" altLang="en-US" sz="3200" dirty="0">
                <a:cs typeface="B Yagut" pitchFamily="2" charset="-78"/>
              </a:rPr>
              <a:t>3-مرکز مدیریت بیماری های واگیر. راهنمای جامع نظام مراقبت بیماری های واگیربرای پزشك خانواده، معاونت بهداشت. وزارت بهداشت، درمان و آموزش پزشكی.زمستان 91</a:t>
            </a:r>
          </a:p>
          <a:p>
            <a:pPr marL="0" indent="0" algn="r" rtl="1">
              <a:lnSpc>
                <a:spcPct val="150000"/>
              </a:lnSpc>
              <a:buNone/>
            </a:pPr>
            <a:r>
              <a:rPr lang="fa-IR" altLang="en-US" sz="3200" dirty="0">
                <a:cs typeface="B Yagut" pitchFamily="2" charset="-78"/>
              </a:rPr>
              <a:t>4-طباطبائی،س،م.زهرائی،م،احمدی نیا،ه،قطبی،م،رحیمی،ف.اصول پیشگیری ومراقبت ازبیماریها.ناشر انتشارات روح قلم.1385</a:t>
            </a:r>
            <a:endParaRPr lang="en-US" altLang="en-US" sz="3200" dirty="0">
              <a:cs typeface="B Yagut" pitchFamily="2" charset="-78"/>
            </a:endParaRPr>
          </a:p>
          <a:p>
            <a:pPr marL="0" indent="0" algn="r" rtl="1">
              <a:lnSpc>
                <a:spcPct val="150000"/>
              </a:lnSpc>
              <a:buNone/>
            </a:pPr>
            <a:endParaRPr lang="fa-IR" sz="2500" dirty="0">
              <a:cs typeface="B Yagut" panose="00000400000000000000" pitchFamily="2" charset="-78"/>
            </a:endParaRPr>
          </a:p>
          <a:p>
            <a:pPr marL="0" indent="0" algn="r" rtl="1">
              <a:lnSpc>
                <a:spcPct val="150000"/>
              </a:lnSpc>
              <a:buNone/>
            </a:pPr>
            <a:endParaRPr lang="en-US" sz="2500" dirty="0">
              <a:cs typeface="B Yagut" panose="00000400000000000000"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56201482"/>
      </p:ext>
    </p:extLst>
  </p:cSld>
  <p:clrMapOvr>
    <a:masterClrMapping/>
  </p:clrMapOvr>
  <mc:AlternateContent xmlns:mc="http://schemas.openxmlformats.org/markup-compatibility/2006" xmlns:p14="http://schemas.microsoft.com/office/powerpoint/2010/main">
    <mc:Choice Requires="p14">
      <p:transition spd="slow" p14:dur="2000" advTm="1125"/>
    </mc:Choice>
    <mc:Fallback xmlns="">
      <p:transition spd="slow" advTm="1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F1F24FA-222A-4C16-B88E-F4F5C503E3C6}"/>
              </a:ext>
            </a:extLst>
          </p:cNvPr>
          <p:cNvSpPr>
            <a:spLocks noGrp="1"/>
          </p:cNvSpPr>
          <p:nvPr>
            <p:ph idx="1"/>
          </p:nvPr>
        </p:nvSpPr>
        <p:spPr>
          <a:xfrm>
            <a:off x="838200" y="2743200"/>
            <a:ext cx="10515600" cy="3433763"/>
          </a:xfrm>
        </p:spPr>
        <p:txBody>
          <a:bodyPr>
            <a:noAutofit/>
          </a:bodyPr>
          <a:lstStyle/>
          <a:p>
            <a:pPr marL="0" indent="0" algn="ctr" rtl="1">
              <a:buNone/>
            </a:pPr>
            <a:r>
              <a:rPr lang="fa-IR" sz="2800" b="1" dirty="0">
                <a:ln/>
                <a:effectLst>
                  <a:outerShdw blurRad="38100" dist="19050" dir="2700000" algn="tl" rotWithShape="0">
                    <a:schemeClr val="dk1">
                      <a:lumMod val="50000"/>
                      <a:alpha val="40000"/>
                    </a:schemeClr>
                  </a:outerShdw>
                </a:effectLst>
                <a:cs typeface="B Yagut" panose="00000400000000000000" pitchFamily="2" charset="-78"/>
              </a:rPr>
              <a:t>دانشگاه علوم پزشکی و خدمات بهداشتی درمانی اصفهان</a:t>
            </a:r>
          </a:p>
          <a:p>
            <a:pPr marL="0" indent="0" algn="ctr" rtl="1">
              <a:buNone/>
            </a:pPr>
            <a:r>
              <a:rPr lang="fa-IR" sz="2800" b="1" dirty="0">
                <a:ln/>
                <a:effectLst>
                  <a:outerShdw blurRad="38100" dist="19050" dir="2700000" algn="tl" rotWithShape="0">
                    <a:schemeClr val="dk1">
                      <a:lumMod val="50000"/>
                      <a:alpha val="40000"/>
                    </a:schemeClr>
                  </a:outerShdw>
                </a:effectLst>
                <a:cs typeface="B Yagut" panose="00000400000000000000" pitchFamily="2" charset="-78"/>
              </a:rPr>
              <a:t>مرکز آموزش بهورزی سمیرم</a:t>
            </a:r>
          </a:p>
          <a:p>
            <a:pPr marL="0" indent="0" algn="ctr" rtl="1">
              <a:buNone/>
            </a:pPr>
            <a:endParaRPr lang="fa-IR" sz="2800" b="1" dirty="0">
              <a:ln/>
              <a:effectLst>
                <a:outerShdw blurRad="38100" dist="19050" dir="2700000" algn="tl" rotWithShape="0">
                  <a:schemeClr val="dk1">
                    <a:lumMod val="50000"/>
                    <a:alpha val="40000"/>
                  </a:schemeClr>
                </a:outerShdw>
              </a:effectLst>
              <a:cs typeface="B Yagut" panose="00000400000000000000" pitchFamily="2" charset="-78"/>
            </a:endParaRPr>
          </a:p>
          <a:p>
            <a:pPr marL="0" indent="0" algn="ctr" rtl="1">
              <a:buNone/>
            </a:pPr>
            <a:r>
              <a:rPr lang="fa-IR" sz="2800" b="1" dirty="0">
                <a:ln/>
                <a:effectLst>
                  <a:outerShdw blurRad="38100" dist="19050" dir="2700000" algn="tl" rotWithShape="0">
                    <a:schemeClr val="dk1">
                      <a:lumMod val="50000"/>
                      <a:alpha val="40000"/>
                    </a:schemeClr>
                  </a:outerShdw>
                </a:effectLst>
                <a:cs typeface="B Yagut" panose="00000400000000000000" pitchFamily="2" charset="-78"/>
              </a:rPr>
              <a:t> </a:t>
            </a:r>
            <a:r>
              <a:rPr lang="en-US" sz="2800" b="1" dirty="0">
                <a:ln/>
                <a:effectLst>
                  <a:outerShdw blurRad="38100" dist="19050" dir="2700000" algn="tl" rotWithShape="0">
                    <a:schemeClr val="dk1">
                      <a:lumMod val="50000"/>
                      <a:alpha val="40000"/>
                    </a:schemeClr>
                  </a:outerShdw>
                </a:effectLst>
                <a:cs typeface="B Yagut" panose="00000400000000000000" pitchFamily="2" charset="-78"/>
              </a:rPr>
              <a:t>Email : beh.semirom@phc.mui.ac.ir</a:t>
            </a:r>
          </a:p>
          <a:p>
            <a:pPr marL="0" indent="0" algn="ctr" rtl="1">
              <a:buNone/>
            </a:pPr>
            <a:r>
              <a:rPr lang="fa-IR" altLang="en-US" sz="2800" b="1" dirty="0">
                <a:solidFill>
                  <a:schemeClr val="bg2">
                    <a:lumMod val="25000"/>
                  </a:schemeClr>
                </a:solidFill>
                <a:effectLst>
                  <a:outerShdw blurRad="38100" dist="38100" dir="2700000" algn="tl">
                    <a:srgbClr val="000000">
                      <a:alpha val="43137"/>
                    </a:srgbClr>
                  </a:outerShdw>
                </a:effectLst>
                <a:cs typeface="B Yagut" panose="00000400000000000000" pitchFamily="2" charset="-78"/>
              </a:rPr>
              <a:t>باتشکر از بذل توجه شما</a:t>
            </a:r>
            <a:endParaRPr lang="en-US" sz="2800" b="1" i="1" dirty="0">
              <a:ln/>
              <a:effectLst>
                <a:outerShdw blurRad="38100" dist="19050" dir="2700000" algn="tl" rotWithShape="0">
                  <a:schemeClr val="dk1">
                    <a:lumMod val="50000"/>
                    <a:alpha val="40000"/>
                  </a:schemeClr>
                </a:outerShdw>
              </a:effectLst>
              <a:cs typeface="B Yagut" panose="00000400000000000000" pitchFamily="2" charset="-78"/>
            </a:endParaRPr>
          </a:p>
        </p:txBody>
      </p:sp>
      <p:sp>
        <p:nvSpPr>
          <p:cNvPr id="8" name="Title 1">
            <a:extLst>
              <a:ext uri="{FF2B5EF4-FFF2-40B4-BE49-F238E27FC236}">
                <a16:creationId xmlns:a16="http://schemas.microsoft.com/office/drawing/2014/main" id="{069B9EB1-0381-4222-8B75-00FEA8083CA9}"/>
              </a:ext>
            </a:extLst>
          </p:cNvPr>
          <p:cNvSpPr>
            <a:spLocks noGrp="1"/>
          </p:cNvSpPr>
          <p:nvPr>
            <p:ph type="title"/>
          </p:nvPr>
        </p:nvSpPr>
        <p:spPr>
          <a:xfrm>
            <a:off x="838200" y="681037"/>
            <a:ext cx="10515600" cy="1325563"/>
          </a:xfrm>
        </p:spPr>
        <p:txBody>
          <a:bodyPr>
            <a:normAutofit/>
          </a:bodyPr>
          <a:lstStyle/>
          <a:p>
            <a:pPr algn="ctr"/>
            <a:r>
              <a:rPr lang="fa-IR" sz="4000" b="1" dirty="0">
                <a:ln w="12700">
                  <a:solidFill>
                    <a:schemeClr val="accent5"/>
                  </a:solidFill>
                  <a:prstDash val="solid"/>
                </a:ln>
                <a:cs typeface="B Yagut" panose="00000400000000000000" pitchFamily="2" charset="-78"/>
              </a:rPr>
              <a:t>لطفاً نظرات و پیشنهادات خود پیرامون این بسته آموزشی را به آدرس زیر ارسال کنید</a:t>
            </a:r>
            <a:endParaRPr lang="en-US" sz="4000" dirty="0"/>
          </a:p>
        </p:txBody>
      </p:sp>
    </p:spTree>
    <p:extLst>
      <p:ext uri="{BB962C8B-B14F-4D97-AF65-F5344CB8AC3E}">
        <p14:creationId xmlns:p14="http://schemas.microsoft.com/office/powerpoint/2010/main" val="3049996945"/>
      </p:ext>
    </p:extLst>
  </p:cSld>
  <p:clrMapOvr>
    <a:masterClrMapping/>
  </p:clrMapOvr>
  <mc:AlternateContent xmlns:mc="http://schemas.openxmlformats.org/markup-compatibility/2006" xmlns:p14="http://schemas.microsoft.com/office/powerpoint/2010/main">
    <mc:Choice Requires="p14">
      <p:transition spd="slow" p14:dur="2000" advTm="4976"/>
    </mc:Choice>
    <mc:Fallback xmlns="">
      <p:transition spd="slow" advTm="497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noGrp="1"/>
          </p:cNvSpPr>
          <p:nvPr>
            <p:ph type="subTitle" idx="1"/>
          </p:nvPr>
        </p:nvSpPr>
        <p:spPr>
          <a:xfrm>
            <a:off x="261257" y="220717"/>
            <a:ext cx="11447268" cy="598237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rtl="1"/>
            <a:r>
              <a:rPr lang="fa-IR" sz="3600" b="1" dirty="0">
                <a:cs typeface="B Yagut" panose="00000400000000000000" pitchFamily="2" charset="-78"/>
              </a:rPr>
              <a:t>مشخصات سند</a:t>
            </a:r>
            <a:endParaRPr lang="en-US" sz="3600" b="1" dirty="0">
              <a:cs typeface="B Yagut" panose="00000400000000000000" pitchFamily="2" charset="-78"/>
            </a:endParaRPr>
          </a:p>
          <a:p>
            <a:pPr rtl="1"/>
            <a:endParaRPr lang="fa-IR" sz="1050" b="1" dirty="0">
              <a:cs typeface="B Yagut" panose="00000400000000000000" pitchFamily="2" charset="-78"/>
            </a:endParaRPr>
          </a:p>
          <a:p>
            <a:pPr algn="r" rtl="1"/>
            <a:r>
              <a:rPr lang="fa-IR" sz="2500" dirty="0">
                <a:cs typeface="B Yagut" panose="00000400000000000000" pitchFamily="2" charset="-78"/>
              </a:rPr>
              <a:t>مشخصات بسته آموزشی                                                         مشخصات مدرس:</a:t>
            </a:r>
            <a:endParaRPr lang="en-US" sz="2500" dirty="0">
              <a:cs typeface="B Yagut" panose="00000400000000000000" pitchFamily="2" charset="-78"/>
            </a:endParaRPr>
          </a:p>
          <a:p>
            <a:pPr algn="r" rtl="1"/>
            <a:endParaRPr lang="en-US" sz="2500" dirty="0">
              <a:cs typeface="B Yagut" panose="00000400000000000000" pitchFamily="2" charset="-78"/>
            </a:endParaRPr>
          </a:p>
          <a:p>
            <a:pPr algn="r" rtl="1"/>
            <a:r>
              <a:rPr lang="fa-IR" sz="2500" dirty="0">
                <a:cs typeface="B Yagut" panose="00000400000000000000" pitchFamily="2" charset="-78"/>
              </a:rPr>
              <a:t>      </a:t>
            </a:r>
          </a:p>
          <a:p>
            <a:pPr algn="r" rtl="1"/>
            <a:r>
              <a:rPr lang="fa-IR" dirty="0">
                <a:cs typeface="B Yagut" panose="00000400000000000000" pitchFamily="2" charset="-78"/>
              </a:rPr>
              <a:t>حیطه درس:عوامل بیماری زای زنده،                           </a:t>
            </a:r>
            <a:r>
              <a:rPr lang="en-US" dirty="0">
                <a:cs typeface="B Yagut" panose="00000400000000000000" pitchFamily="2" charset="-78"/>
              </a:rPr>
              <a:t>     </a:t>
            </a:r>
            <a:r>
              <a:rPr lang="fa-IR" dirty="0">
                <a:cs typeface="B Yagut" panose="00000400000000000000" pitchFamily="2" charset="-78"/>
              </a:rPr>
              <a:t>   نام ونام خانوادگی مدرس:منیژه بهرامیان</a:t>
            </a:r>
          </a:p>
          <a:p>
            <a:pPr algn="r" rtl="1"/>
            <a:r>
              <a:rPr lang="fa-IR" dirty="0">
                <a:cs typeface="B Yagut" panose="00000400000000000000" pitchFamily="2" charset="-78"/>
              </a:rPr>
              <a:t>اصول گندزدایی واستریلیزاسیون                      </a:t>
            </a:r>
            <a:r>
              <a:rPr lang="en-US" dirty="0">
                <a:cs typeface="B Yagut" panose="00000400000000000000" pitchFamily="2" charset="-78"/>
              </a:rPr>
              <a:t>     </a:t>
            </a:r>
            <a:r>
              <a:rPr lang="fa-IR" dirty="0">
                <a:cs typeface="B Yagut" panose="00000400000000000000" pitchFamily="2" charset="-78"/>
              </a:rPr>
              <a:t>    </a:t>
            </a:r>
            <a:r>
              <a:rPr lang="en-US" dirty="0">
                <a:cs typeface="B Yagut" panose="00000400000000000000" pitchFamily="2" charset="-78"/>
              </a:rPr>
              <a:t> </a:t>
            </a:r>
            <a:r>
              <a:rPr lang="fa-IR" dirty="0">
                <a:cs typeface="B Yagut" panose="00000400000000000000" pitchFamily="2" charset="-78"/>
              </a:rPr>
              <a:t> مدرک تحصیلی: کارشناسی ارشد آموزش جامعه نگر </a:t>
            </a:r>
          </a:p>
          <a:p>
            <a:pPr algn="r" rtl="1"/>
            <a:r>
              <a:rPr lang="fa-IR" dirty="0">
                <a:cs typeface="B Yagut" panose="00000400000000000000" pitchFamily="2" charset="-78"/>
              </a:rPr>
              <a:t>تاریخ آخرین بازنگری:  1399/04/07                         </a:t>
            </a:r>
            <a:r>
              <a:rPr lang="en-US" dirty="0">
                <a:cs typeface="B Yagut" panose="00000400000000000000" pitchFamily="2" charset="-78"/>
              </a:rPr>
              <a:t>   </a:t>
            </a:r>
            <a:r>
              <a:rPr lang="fa-IR" dirty="0">
                <a:cs typeface="B Yagut" panose="00000400000000000000" pitchFamily="2" charset="-78"/>
              </a:rPr>
              <a:t>   موقعیت سازمانی مدرس: مربی </a:t>
            </a:r>
          </a:p>
          <a:p>
            <a:pPr algn="r" rtl="1"/>
            <a:r>
              <a:rPr lang="fa-IR" dirty="0">
                <a:cs typeface="B Yagut" panose="00000400000000000000" pitchFamily="2" charset="-78"/>
              </a:rPr>
              <a:t>نوبت تهیه: 2                                                        </a:t>
            </a:r>
            <a:r>
              <a:rPr lang="en-US" dirty="0">
                <a:cs typeface="B Yagut" panose="00000400000000000000" pitchFamily="2" charset="-78"/>
              </a:rPr>
              <a:t>        </a:t>
            </a:r>
            <a:r>
              <a:rPr lang="fa-IR" dirty="0">
                <a:cs typeface="B Yagut" panose="00000400000000000000" pitchFamily="2" charset="-78"/>
              </a:rPr>
              <a:t> مرکز آموزش بهورزی شهرستان سمیرم</a:t>
            </a:r>
          </a:p>
          <a:p>
            <a:pPr algn="r" rtl="1"/>
            <a:r>
              <a:rPr lang="fa-IR" dirty="0">
                <a:cs typeface="B Yagut" panose="00000400000000000000" pitchFamily="2" charset="-78"/>
              </a:rPr>
              <a:t>نام فایل:  </a:t>
            </a:r>
            <a:r>
              <a:rPr lang="en-US" sz="2000" dirty="0">
                <a:cs typeface="B Yagut" panose="00000400000000000000" pitchFamily="2" charset="-78"/>
              </a:rPr>
              <a:t>ye shaye </a:t>
            </a:r>
            <a:r>
              <a:rPr lang="en-US" sz="2000" dirty="0" err="1">
                <a:cs typeface="B Yagut" panose="00000400000000000000" pitchFamily="2" charset="-78"/>
              </a:rPr>
              <a:t>nash</a:t>
            </a:r>
            <a:r>
              <a:rPr lang="fa-IR" dirty="0">
                <a:cs typeface="B Yagut" panose="00000400000000000000" pitchFamily="2" charset="-78"/>
              </a:rPr>
              <a:t> </a:t>
            </a:r>
            <a:r>
              <a:rPr lang="en-US" sz="2000" dirty="0" err="1">
                <a:cs typeface="B Yagut" panose="00000400000000000000" pitchFamily="2" charset="-78"/>
              </a:rPr>
              <a:t>emaraha</a:t>
            </a:r>
            <a:r>
              <a:rPr lang="fa-IR" dirty="0">
                <a:cs typeface="B Yagut" panose="00000400000000000000" pitchFamily="2" charset="-78"/>
              </a:rPr>
              <a:t> </a:t>
            </a:r>
            <a:r>
              <a:rPr lang="en-US" sz="1800" dirty="0">
                <a:cs typeface="B Yagut" panose="00000400000000000000" pitchFamily="2" charset="-78"/>
              </a:rPr>
              <a:t>AB-(fasle2-6)-</a:t>
            </a:r>
            <a:r>
              <a:rPr lang="en-US" sz="1800" dirty="0" err="1">
                <a:cs typeface="B Yagut" panose="00000400000000000000" pitchFamily="2" charset="-78"/>
              </a:rPr>
              <a:t>morrori</a:t>
            </a:r>
            <a:r>
              <a:rPr lang="en-US" sz="1800" dirty="0">
                <a:cs typeface="B Yagut" panose="00000400000000000000" pitchFamily="2" charset="-78"/>
              </a:rPr>
              <a:t> bar</a:t>
            </a:r>
            <a:r>
              <a:rPr lang="fa-IR" sz="1800" dirty="0">
                <a:cs typeface="B Yagut" panose="00000400000000000000" pitchFamily="2" charset="-78"/>
              </a:rPr>
              <a:t>      </a:t>
            </a:r>
            <a:r>
              <a:rPr lang="fa-IR" dirty="0">
                <a:cs typeface="B Yagut" panose="00000400000000000000" pitchFamily="2" charset="-78"/>
              </a:rPr>
              <a:t>دانشگاه علوم پزشکی وخدمات </a:t>
            </a:r>
          </a:p>
          <a:p>
            <a:pPr algn="r" rtl="1"/>
            <a:r>
              <a:rPr lang="en-US" sz="2000" dirty="0" err="1">
                <a:cs typeface="B Yagut" panose="00000400000000000000" pitchFamily="2" charset="-78"/>
              </a:rPr>
              <a:t>az</a:t>
            </a:r>
            <a:r>
              <a:rPr lang="en-US" sz="2000" dirty="0">
                <a:cs typeface="B Yagut" panose="00000400000000000000" pitchFamily="2" charset="-78"/>
              </a:rPr>
              <a:t> microorganisms </a:t>
            </a:r>
            <a:r>
              <a:rPr lang="en-US" altLang="en-US" sz="2000" dirty="0" err="1">
                <a:cs typeface="B Yagut" pitchFamily="2" charset="-78"/>
              </a:rPr>
              <a:t>va</a:t>
            </a:r>
            <a:r>
              <a:rPr lang="en-US" altLang="en-US" sz="2000" dirty="0">
                <a:cs typeface="B Yagut" pitchFamily="2" charset="-78"/>
              </a:rPr>
              <a:t> </a:t>
            </a:r>
            <a:r>
              <a:rPr lang="en-US" altLang="en-US" sz="2000" dirty="0" err="1">
                <a:cs typeface="B Yagut" pitchFamily="2" charset="-78"/>
              </a:rPr>
              <a:t>pesgeri</a:t>
            </a:r>
            <a:r>
              <a:rPr lang="en-US" altLang="en-US" sz="2000" dirty="0">
                <a:cs typeface="B Yagut" pitchFamily="2" charset="-78"/>
              </a:rPr>
              <a:t> </a:t>
            </a:r>
            <a:r>
              <a:rPr lang="en-US" sz="2000" dirty="0">
                <a:cs typeface="B Yagut" panose="00000400000000000000" pitchFamily="2" charset="-78"/>
              </a:rPr>
              <a:t> bar </a:t>
            </a:r>
            <a:r>
              <a:rPr lang="en-US" sz="2000" dirty="0" err="1">
                <a:cs typeface="B Yagut" panose="00000400000000000000" pitchFamily="2" charset="-78"/>
              </a:rPr>
              <a:t>asase</a:t>
            </a:r>
            <a:r>
              <a:rPr lang="en-US" sz="2000" dirty="0">
                <a:cs typeface="B Yagut" panose="00000400000000000000" pitchFamily="2" charset="-78"/>
              </a:rPr>
              <a:t> </a:t>
            </a:r>
            <a:r>
              <a:rPr lang="fa-IR" sz="2000" dirty="0">
                <a:cs typeface="B Yagut" panose="00000400000000000000" pitchFamily="2" charset="-78"/>
              </a:rPr>
              <a:t>                         </a:t>
            </a:r>
            <a:r>
              <a:rPr lang="en-US" sz="2000" dirty="0">
                <a:cs typeface="B Yagut" panose="00000400000000000000" pitchFamily="2" charset="-78"/>
              </a:rPr>
              <a:t>         </a:t>
            </a:r>
            <a:r>
              <a:rPr lang="fa-IR" sz="2000" dirty="0">
                <a:cs typeface="B Yagut" panose="00000400000000000000" pitchFamily="2" charset="-78"/>
              </a:rPr>
              <a:t>  </a:t>
            </a:r>
            <a:r>
              <a:rPr lang="fa-IR" dirty="0">
                <a:cs typeface="B Yagut" panose="00000400000000000000" pitchFamily="2" charset="-78"/>
              </a:rPr>
              <a:t>بهداشتی درمان اصفهان</a:t>
            </a:r>
            <a:endParaRPr lang="en-US" dirty="0">
              <a:cs typeface="B Yagut" panose="00000400000000000000" pitchFamily="2" charset="-78"/>
            </a:endParaRPr>
          </a:p>
          <a:p>
            <a:pPr algn="r" rtl="1"/>
            <a:r>
              <a:rPr lang="fa-IR" dirty="0">
                <a:cs typeface="B Yagut" panose="00000400000000000000" pitchFamily="2" charset="-78"/>
              </a:rPr>
              <a:t>       </a:t>
            </a:r>
            <a:r>
              <a:rPr lang="en-US" sz="2000" dirty="0">
                <a:cs typeface="B Yagut" panose="00000400000000000000" pitchFamily="2" charset="-78"/>
              </a:rPr>
              <a:t>edit2</a:t>
            </a:r>
            <a:r>
              <a:rPr lang="fa-IR" sz="2000" dirty="0">
                <a:cs typeface="B Yagut" panose="00000400000000000000" pitchFamily="2" charset="-78"/>
              </a:rPr>
              <a:t> (</a:t>
            </a:r>
            <a:r>
              <a:rPr lang="en-US" sz="2000" dirty="0">
                <a:cs typeface="B Yagut" panose="00000400000000000000" pitchFamily="2" charset="-78"/>
              </a:rPr>
              <a:t>2</a:t>
            </a:r>
            <a:r>
              <a:rPr lang="fa-IR" sz="2000" dirty="0">
                <a:cs typeface="B Yagut" panose="00000400000000000000" pitchFamily="2" charset="-78"/>
              </a:rPr>
              <a:t>)  </a:t>
            </a:r>
            <a:r>
              <a:rPr lang="en-US" sz="2000" dirty="0">
                <a:cs typeface="B Yagut" panose="00000400000000000000" pitchFamily="2" charset="-78"/>
              </a:rPr>
              <a:t> </a:t>
            </a:r>
            <a:r>
              <a:rPr lang="en-US" sz="2000" dirty="0" err="1">
                <a:cs typeface="B Yagut" panose="00000400000000000000" pitchFamily="2" charset="-78"/>
              </a:rPr>
              <a:t>barnameh</a:t>
            </a:r>
            <a:r>
              <a:rPr lang="en-US" sz="2000" dirty="0">
                <a:cs typeface="B Yagut" panose="00000400000000000000" pitchFamily="2" charset="-78"/>
              </a:rPr>
              <a:t> </a:t>
            </a:r>
            <a:r>
              <a:rPr lang="en-US" sz="2000" dirty="0" err="1">
                <a:cs typeface="B Yagut" panose="00000400000000000000" pitchFamily="2" charset="-78"/>
              </a:rPr>
              <a:t>salamt</a:t>
            </a:r>
            <a:r>
              <a:rPr lang="en-US" sz="2000" dirty="0">
                <a:cs typeface="B Yagut" panose="00000400000000000000" pitchFamily="2" charset="-78"/>
              </a:rPr>
              <a:t> </a:t>
            </a:r>
            <a:r>
              <a:rPr lang="en-US" sz="2000" dirty="0" err="1">
                <a:cs typeface="B Yagut" panose="00000400000000000000" pitchFamily="2" charset="-78"/>
              </a:rPr>
              <a:t>jari</a:t>
            </a:r>
            <a:r>
              <a:rPr lang="fa-IR" sz="2000" dirty="0">
                <a:cs typeface="B Yagut" panose="00000400000000000000" pitchFamily="2" charset="-78"/>
              </a:rPr>
              <a:t>               </a:t>
            </a:r>
          </a:p>
          <a:p>
            <a:pPr algn="r" rtl="1"/>
            <a:endParaRPr lang="fa-IR" sz="2500" dirty="0">
              <a:cs typeface="B Yagut" panose="00000400000000000000" pitchFamily="2" charset="-78"/>
            </a:endParaRPr>
          </a:p>
          <a:p>
            <a:pPr algn="r" rtl="1"/>
            <a:endParaRPr lang="fa-IR" sz="2500" dirty="0">
              <a:cs typeface="B Yagut" panose="00000400000000000000" pitchFamily="2" charset="-78"/>
            </a:endParaRPr>
          </a:p>
          <a:p>
            <a:pPr algn="r" rtl="1"/>
            <a:endParaRPr lang="fa-IR" sz="2500" dirty="0">
              <a:cs typeface="B Yagut" panose="00000400000000000000" pitchFamily="2" charset="-78"/>
            </a:endParaRPr>
          </a:p>
          <a:p>
            <a:pPr algn="r"/>
            <a:endParaRPr lang="en-US" sz="2500" dirty="0">
              <a:cs typeface="B Yagut" pitchFamily="2" charset="-78"/>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621" y="942043"/>
            <a:ext cx="1518833" cy="1405582"/>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92095514"/>
      </p:ext>
    </p:extLst>
  </p:cSld>
  <p:clrMapOvr>
    <a:masterClrMapping/>
  </p:clrMapOvr>
  <mc:AlternateContent xmlns:mc="http://schemas.openxmlformats.org/markup-compatibility/2006" xmlns:p14="http://schemas.microsoft.com/office/powerpoint/2010/main">
    <mc:Choice Requires="p14">
      <p:transition spd="slow" p14:dur="2000" advTm="11737"/>
    </mc:Choice>
    <mc:Fallback xmlns="">
      <p:transition spd="slow" advTm="11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1"/>
          </p:nvPr>
        </p:nvSpPr>
        <p:spPr>
          <a:xfrm>
            <a:off x="1744609" y="292361"/>
            <a:ext cx="8507288" cy="5145435"/>
          </a:xfrm>
        </p:spPr>
        <p:txBody>
          <a:bodyPr/>
          <a:lstStyle/>
          <a:p>
            <a:pPr marL="0" indent="0" algn="ctr" rtl="1">
              <a:lnSpc>
                <a:spcPct val="150000"/>
              </a:lnSpc>
              <a:buNone/>
            </a:pPr>
            <a:r>
              <a:rPr lang="fa-IR" altLang="en-US" sz="3600" b="1" dirty="0">
                <a:cs typeface="B Yagut" pitchFamily="2" charset="-78"/>
              </a:rPr>
              <a:t>اهداف آموزشی</a:t>
            </a:r>
          </a:p>
          <a:p>
            <a:pPr marL="0" indent="0" algn="r" rtl="1">
              <a:lnSpc>
                <a:spcPct val="150000"/>
              </a:lnSpc>
              <a:buNone/>
            </a:pPr>
            <a:r>
              <a:rPr lang="fa-IR" altLang="en-US" sz="2500" dirty="0">
                <a:cs typeface="B Yagut" pitchFamily="2" charset="-78"/>
              </a:rPr>
              <a:t>انتظار می رود در پایان درس فراگیران بتوانند: </a:t>
            </a:r>
          </a:p>
          <a:p>
            <a:pPr marL="0" indent="0" algn="r" rtl="1">
              <a:lnSpc>
                <a:spcPct val="150000"/>
              </a:lnSpc>
              <a:buNone/>
            </a:pPr>
            <a:r>
              <a:rPr lang="fa-IR" altLang="en-US" sz="2500" dirty="0">
                <a:cs typeface="B Yagut" pitchFamily="2" charset="-78"/>
              </a:rPr>
              <a:t>1- بیماری های شایع ناشی از میکرو ارگانیسم ها را بر اساس برنامه سلامت جاری کشور  نام ببرند.</a:t>
            </a:r>
          </a:p>
          <a:p>
            <a:pPr marL="0" indent="0" algn="r" rtl="1">
              <a:lnSpc>
                <a:spcPct val="150000"/>
              </a:lnSpc>
              <a:buNone/>
            </a:pPr>
            <a:r>
              <a:rPr lang="fa-IR" altLang="en-US" sz="2500" dirty="0">
                <a:cs typeface="B Yagut" pitchFamily="2" charset="-78"/>
              </a:rPr>
              <a:t>2-راه پیشگیری هر بیماری توضیح دهند.</a:t>
            </a:r>
          </a:p>
          <a:p>
            <a:pPr marL="0" indent="0" algn="r" rtl="1">
              <a:lnSpc>
                <a:spcPct val="150000"/>
              </a:lnSpc>
              <a:buNone/>
            </a:pPr>
            <a:r>
              <a:rPr lang="fa-IR" altLang="en-US" sz="2500" dirty="0">
                <a:cs typeface="B Yagut" pitchFamily="2" charset="-78"/>
              </a:rPr>
              <a:t>3-</a:t>
            </a:r>
            <a:r>
              <a:rPr lang="fa-IR" dirty="0">
                <a:cs typeface="B Yagut" panose="00000400000000000000" pitchFamily="2" charset="-78"/>
              </a:rPr>
              <a:t>بیماری هایی را که گندزدائی وضدعفونی سطوح، ابزارومحیط در پیشگیری آنها موثر است را، طبق متن آموزشی نام ببرند.</a:t>
            </a:r>
            <a:endParaRPr lang="en-US" dirty="0">
              <a:cs typeface="B Yagut" panose="00000400000000000000" pitchFamily="2" charset="-78"/>
            </a:endParaRPr>
          </a:p>
          <a:p>
            <a:pPr marL="0" indent="0" algn="r" rtl="1">
              <a:lnSpc>
                <a:spcPct val="150000"/>
              </a:lnSpc>
              <a:buNone/>
            </a:pPr>
            <a:endParaRPr lang="fa-IR" altLang="en-US" sz="2500" dirty="0">
              <a:cs typeface="B Yagut" pitchFamily="2" charset="-78"/>
            </a:endParaRPr>
          </a:p>
          <a:p>
            <a:pPr marL="0" indent="0" algn="r" rtl="1">
              <a:buNone/>
            </a:pPr>
            <a:endParaRPr lang="en-US" altLang="en-US" sz="25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3938222064"/>
      </p:ext>
    </p:extLst>
  </p:cSld>
  <p:clrMapOvr>
    <a:masterClrMapping/>
  </p:clrMapOvr>
  <mc:AlternateContent xmlns:mc="http://schemas.openxmlformats.org/markup-compatibility/2006" xmlns:p14="http://schemas.microsoft.com/office/powerpoint/2010/main">
    <mc:Choice Requires="p14">
      <p:transition spd="slow" p14:dur="2000" advTm="22117"/>
    </mc:Choice>
    <mc:Fallback xmlns="">
      <p:transition spd="slow" advTm="22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0900" y="448022"/>
            <a:ext cx="10515600" cy="6409977"/>
          </a:xfrm>
        </p:spPr>
        <p:txBody>
          <a:bodyPr>
            <a:noAutofit/>
          </a:bodyPr>
          <a:lstStyle/>
          <a:p>
            <a:pPr marL="0" indent="0" algn="ctr" rtl="1">
              <a:buNone/>
            </a:pPr>
            <a:r>
              <a:rPr lang="fa-IR" sz="4000" b="1" dirty="0">
                <a:cs typeface="B Yagut" pitchFamily="2" charset="-78"/>
              </a:rPr>
              <a:t>سر فصل ها</a:t>
            </a:r>
          </a:p>
          <a:p>
            <a:pPr algn="r" rtl="1">
              <a:lnSpc>
                <a:spcPct val="100000"/>
              </a:lnSpc>
              <a:spcAft>
                <a:spcPts val="600"/>
              </a:spcAft>
              <a:buFont typeface="Wingdings" panose="05000000000000000000" pitchFamily="2" charset="2"/>
              <a:buChar char="Ø"/>
            </a:pPr>
            <a:r>
              <a:rPr lang="fa-IR" sz="2500" dirty="0">
                <a:cs typeface="B Yagut" pitchFamily="2" charset="-78"/>
              </a:rPr>
              <a:t> مقدمه</a:t>
            </a:r>
          </a:p>
          <a:p>
            <a:pPr algn="r" rtl="1">
              <a:lnSpc>
                <a:spcPct val="100000"/>
              </a:lnSpc>
              <a:spcAft>
                <a:spcPts val="600"/>
              </a:spcAft>
              <a:buFont typeface="Wingdings" panose="05000000000000000000" pitchFamily="2" charset="2"/>
              <a:buChar char="Ø"/>
            </a:pPr>
            <a:r>
              <a:rPr lang="fa-IR" sz="2500" dirty="0">
                <a:cs typeface="B Yagut" pitchFamily="2" charset="-78"/>
              </a:rPr>
              <a:t> بیماری سرخک</a:t>
            </a:r>
          </a:p>
          <a:p>
            <a:pPr algn="r" rtl="1">
              <a:lnSpc>
                <a:spcPct val="100000"/>
              </a:lnSpc>
              <a:spcAft>
                <a:spcPts val="600"/>
              </a:spcAft>
              <a:buFont typeface="Wingdings" panose="05000000000000000000" pitchFamily="2" charset="2"/>
              <a:buChar char="Ø"/>
            </a:pPr>
            <a:r>
              <a:rPr lang="fa-IR" sz="2500" dirty="0">
                <a:cs typeface="B Yagut" pitchFamily="2" charset="-78"/>
              </a:rPr>
              <a:t>بیماری طاعون</a:t>
            </a:r>
          </a:p>
          <a:p>
            <a:pPr algn="r" rtl="1">
              <a:lnSpc>
                <a:spcPct val="100000"/>
              </a:lnSpc>
              <a:spcAft>
                <a:spcPts val="600"/>
              </a:spcAft>
              <a:buFont typeface="Wingdings" panose="05000000000000000000" pitchFamily="2" charset="2"/>
              <a:buChar char="Ø"/>
            </a:pPr>
            <a:r>
              <a:rPr lang="fa-IR" sz="2500" dirty="0">
                <a:cs typeface="B Yagut" pitchFamily="2" charset="-78"/>
              </a:rPr>
              <a:t>بیماری فلج شل حاد(پوليوميليت)</a:t>
            </a:r>
          </a:p>
          <a:p>
            <a:pPr algn="r" rtl="1">
              <a:lnSpc>
                <a:spcPct val="100000"/>
              </a:lnSpc>
              <a:spcAft>
                <a:spcPts val="600"/>
              </a:spcAft>
              <a:buFont typeface="Wingdings" panose="05000000000000000000" pitchFamily="2" charset="2"/>
              <a:buChar char="Ø"/>
            </a:pPr>
            <a:r>
              <a:rPr lang="fa-IR" sz="2500" dirty="0">
                <a:cs typeface="B Yagut" pitchFamily="2" charset="-78"/>
              </a:rPr>
              <a:t> بیماری کزاز نوزادی وکزازبالغین</a:t>
            </a:r>
          </a:p>
          <a:p>
            <a:pPr algn="r" rtl="1">
              <a:lnSpc>
                <a:spcPct val="100000"/>
              </a:lnSpc>
              <a:spcAft>
                <a:spcPts val="600"/>
              </a:spcAft>
              <a:buFont typeface="Wingdings" panose="05000000000000000000" pitchFamily="2" charset="2"/>
              <a:buChar char="Ø"/>
            </a:pPr>
            <a:r>
              <a:rPr lang="fa-IR" sz="2500" dirty="0">
                <a:cs typeface="B Yagut" pitchFamily="2" charset="-78"/>
              </a:rPr>
              <a:t>بیماری مالاریا </a:t>
            </a:r>
          </a:p>
          <a:p>
            <a:pPr algn="r" rtl="1">
              <a:lnSpc>
                <a:spcPct val="100000"/>
              </a:lnSpc>
              <a:spcAft>
                <a:spcPts val="600"/>
              </a:spcAft>
              <a:buFont typeface="Wingdings" panose="05000000000000000000" pitchFamily="2" charset="2"/>
              <a:buChar char="Ø"/>
            </a:pPr>
            <a:r>
              <a:rPr lang="fa-IR" sz="2500" dirty="0">
                <a:cs typeface="B Yagut" pitchFamily="2" charset="-78"/>
              </a:rPr>
              <a:t>بیماری مننژِیت</a:t>
            </a:r>
          </a:p>
          <a:p>
            <a:pPr algn="r" rtl="1">
              <a:lnSpc>
                <a:spcPct val="100000"/>
              </a:lnSpc>
              <a:spcAft>
                <a:spcPts val="600"/>
              </a:spcAft>
              <a:buFont typeface="Wingdings" panose="05000000000000000000" pitchFamily="2" charset="2"/>
              <a:buChar char="Ø"/>
            </a:pPr>
            <a:r>
              <a:rPr lang="fa-IR" sz="2500" dirty="0">
                <a:cs typeface="B Yagut" pitchFamily="2" charset="-78"/>
              </a:rPr>
              <a:t> بیماری وبای التور                                                        </a:t>
            </a:r>
          </a:p>
          <a:p>
            <a:pPr algn="r" rtl="1">
              <a:lnSpc>
                <a:spcPct val="100000"/>
              </a:lnSpc>
              <a:spcAft>
                <a:spcPts val="600"/>
              </a:spcAft>
              <a:buFont typeface="Wingdings" panose="05000000000000000000" pitchFamily="2" charset="2"/>
              <a:buChar char="Ø"/>
            </a:pPr>
            <a:r>
              <a:rPr lang="fa-IR" sz="2500" dirty="0">
                <a:cs typeface="B Yagut" pitchFamily="2" charset="-78"/>
              </a:rPr>
              <a:t>خلاصه ونتیجه گیری</a:t>
            </a:r>
          </a:p>
          <a:p>
            <a:pPr marL="0" indent="0" algn="r" rtl="1">
              <a:buNone/>
            </a:pPr>
            <a:endParaRPr lang="fa-IR" sz="2500" dirty="0">
              <a:cs typeface="B Yagut" pitchFamily="2" charset="-78"/>
            </a:endParaRPr>
          </a:p>
          <a:p>
            <a:pPr marL="0" indent="0" algn="r" rtl="1">
              <a:buNone/>
            </a:pPr>
            <a:endParaRPr lang="fa-IR" sz="2500" dirty="0">
              <a:cs typeface="B Yagut" pitchFamily="2" charset="-78"/>
            </a:endParaRPr>
          </a:p>
          <a:p>
            <a:pPr marL="0" indent="0" algn="r" rtl="1">
              <a:buNone/>
            </a:pPr>
            <a:endParaRPr lang="fa-IR" sz="2500" dirty="0">
              <a:cs typeface="B Yagut" pitchFamily="2" charset="-78"/>
            </a:endParaRPr>
          </a:p>
          <a:p>
            <a:pPr marL="0" indent="0" algn="r" rtl="1">
              <a:buNone/>
            </a:pPr>
            <a:r>
              <a:rPr lang="fa-IR" sz="2500" dirty="0">
                <a:cs typeface="B Yagut" pitchFamily="2" charset="-78"/>
              </a:rPr>
              <a:t> </a:t>
            </a:r>
          </a:p>
          <a:p>
            <a:pPr marL="0" indent="0" algn="r" rtl="1">
              <a:buNone/>
            </a:pPr>
            <a:r>
              <a:rPr lang="fa-IR" sz="2500" dirty="0">
                <a:cs typeface="B Yagut" pitchFamily="2" charset="-78"/>
              </a:rPr>
              <a:t>-</a:t>
            </a:r>
            <a:endParaRPr lang="en-US" sz="2500" dirty="0">
              <a:cs typeface="B Yagut" pitchFamily="2" charset="-78"/>
            </a:endParaRP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069134"/>
      </p:ext>
    </p:extLst>
  </p:cSld>
  <p:clrMapOvr>
    <a:masterClrMapping/>
  </p:clrMapOvr>
  <mc:AlternateContent xmlns:mc="http://schemas.openxmlformats.org/markup-compatibility/2006" xmlns:p14="http://schemas.microsoft.com/office/powerpoint/2010/main">
    <mc:Choice Requires="p14">
      <p:transition spd="slow" p14:dur="2000" advTm="4106"/>
    </mc:Choice>
    <mc:Fallback xmlns="">
      <p:transition spd="slow" advTm="4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2076" y="1124608"/>
            <a:ext cx="10355317" cy="4792718"/>
          </a:xfrm>
        </p:spPr>
        <p:txBody>
          <a:bodyPr>
            <a:normAutofit/>
          </a:bodyPr>
          <a:lstStyle/>
          <a:p>
            <a:pPr marL="0" indent="0" algn="ctr" rtl="1">
              <a:lnSpc>
                <a:spcPct val="150000"/>
              </a:lnSpc>
              <a:buNone/>
            </a:pPr>
            <a:r>
              <a:rPr lang="fa-IR" sz="4000" b="1" dirty="0">
                <a:cs typeface="B Yagut" panose="00000400000000000000" pitchFamily="2" charset="-78"/>
              </a:rPr>
              <a:t>مقدمه</a:t>
            </a:r>
          </a:p>
          <a:p>
            <a:pPr marL="0" indent="0" algn="r" rtl="1">
              <a:lnSpc>
                <a:spcPct val="150000"/>
              </a:lnSpc>
              <a:buNone/>
            </a:pPr>
            <a:r>
              <a:rPr lang="fa-IR" dirty="0">
                <a:cs typeface="B Yagut" panose="00000400000000000000" pitchFamily="2" charset="-78"/>
              </a:rPr>
              <a:t>در جلسه قبل در خصوص اهمیت توجه به بیماری ناشی ارگانیسم ها صحبت شد</a:t>
            </a:r>
            <a:r>
              <a:rPr lang="en-US" b="1" dirty="0"/>
              <a:t>؛</a:t>
            </a:r>
            <a:r>
              <a:rPr lang="fa-IR" dirty="0">
                <a:cs typeface="B Yagut" panose="00000400000000000000" pitchFamily="2" charset="-78"/>
              </a:rPr>
              <a:t> و به گروهی ازبیماریهای ناشی از میکروارگانیسم و راه پیشگیری ازآنها پرداختیم. در این جلسه وجلسات آینده به ادامه این بیماریها می پردازیم.</a:t>
            </a:r>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59244337"/>
      </p:ext>
    </p:extLst>
  </p:cSld>
  <p:clrMapOvr>
    <a:masterClrMapping/>
  </p:clrMapOvr>
  <mc:AlternateContent xmlns:mc="http://schemas.openxmlformats.org/markup-compatibility/2006" xmlns:p14="http://schemas.microsoft.com/office/powerpoint/2010/main">
    <mc:Choice Requires="p14">
      <p:transition spd="slow" p14:dur="2000" advTm="8186"/>
    </mc:Choice>
    <mc:Fallback xmlns="">
      <p:transition spd="slow" advTm="8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0900" y="365818"/>
            <a:ext cx="10515600" cy="6276281"/>
          </a:xfrm>
        </p:spPr>
        <p:txBody>
          <a:bodyPr>
            <a:noAutofit/>
          </a:bodyPr>
          <a:lstStyle/>
          <a:p>
            <a:pPr algn="ctr" rtl="1">
              <a:lnSpc>
                <a:spcPct val="170000"/>
              </a:lnSpc>
              <a:buFont typeface="Wingdings" panose="05000000000000000000" pitchFamily="2" charset="2"/>
              <a:buChar char="q"/>
            </a:pPr>
            <a:r>
              <a:rPr lang="fa-IR" sz="3600" b="1" dirty="0">
                <a:cs typeface="B Yagut" panose="00000400000000000000" pitchFamily="2" charset="-78"/>
              </a:rPr>
              <a:t>سرخك </a:t>
            </a:r>
          </a:p>
          <a:p>
            <a:pPr marL="0" indent="0" algn="r" rtl="1">
              <a:lnSpc>
                <a:spcPct val="100000"/>
              </a:lnSpc>
              <a:spcAft>
                <a:spcPts val="600"/>
              </a:spcAft>
              <a:buNone/>
            </a:pPr>
            <a:r>
              <a:rPr lang="fa-IR" sz="2500" b="1" dirty="0">
                <a:cs typeface="B Yagut" panose="00000400000000000000" pitchFamily="2" charset="-78"/>
              </a:rPr>
              <a:t>سرخك: </a:t>
            </a:r>
            <a:r>
              <a:rPr lang="fa-IR" sz="2500" dirty="0">
                <a:cs typeface="B Yagut" panose="00000400000000000000" pitchFamily="2" charset="-78"/>
              </a:rPr>
              <a:t>عفونت دستگاه تنفس                                               </a:t>
            </a:r>
          </a:p>
          <a:p>
            <a:pPr marL="0" indent="0" algn="r" rtl="1">
              <a:lnSpc>
                <a:spcPct val="100000"/>
              </a:lnSpc>
              <a:spcAft>
                <a:spcPts val="600"/>
              </a:spcAft>
              <a:buNone/>
            </a:pPr>
            <a:r>
              <a:rPr lang="fa-IR" sz="2500" dirty="0">
                <a:cs typeface="B Yagut" panose="00000400000000000000" pitchFamily="2" charset="-78"/>
              </a:rPr>
              <a:t>  </a:t>
            </a:r>
            <a:r>
              <a:rPr lang="fa-IR" sz="2500" b="1" dirty="0">
                <a:cs typeface="B Yagut" panose="00000400000000000000" pitchFamily="2" charset="-78"/>
              </a:rPr>
              <a:t>عامل: </a:t>
            </a:r>
            <a:r>
              <a:rPr lang="fa-IR" sz="2500" dirty="0">
                <a:cs typeface="B Yagut" panose="00000400000000000000" pitchFamily="2" charset="-78"/>
              </a:rPr>
              <a:t>ویروس ها </a:t>
            </a:r>
          </a:p>
          <a:p>
            <a:pPr marL="0" indent="0" algn="r" rtl="1">
              <a:lnSpc>
                <a:spcPct val="100000"/>
              </a:lnSpc>
              <a:spcAft>
                <a:spcPts val="600"/>
              </a:spcAft>
              <a:buNone/>
            </a:pPr>
            <a:r>
              <a:rPr lang="fa-IR" sz="2500" dirty="0">
                <a:cs typeface="B Yagut" panose="00000400000000000000" pitchFamily="2" charset="-78"/>
              </a:rPr>
              <a:t>بيماري مخزن مهمي غير از انسان ندارد.</a:t>
            </a:r>
          </a:p>
          <a:p>
            <a:pPr marL="0" indent="0" algn="r" rtl="1">
              <a:lnSpc>
                <a:spcPct val="100000"/>
              </a:lnSpc>
              <a:spcAft>
                <a:spcPts val="600"/>
              </a:spcAft>
              <a:buNone/>
            </a:pPr>
            <a:r>
              <a:rPr lang="fa-IR" sz="2500" dirty="0">
                <a:cs typeface="B Yagut" panose="00000400000000000000" pitchFamily="2" charset="-78"/>
              </a:rPr>
              <a:t>راه انتقال:فرد به فرد،  تماس مستقیم با ترشحات حلق و گلو</a:t>
            </a:r>
          </a:p>
          <a:p>
            <a:pPr marL="0" indent="0" algn="r" rtl="1">
              <a:lnSpc>
                <a:spcPct val="100000"/>
              </a:lnSpc>
              <a:spcAft>
                <a:spcPts val="600"/>
              </a:spcAft>
              <a:buNone/>
            </a:pPr>
            <a:r>
              <a:rPr lang="fa-IR" sz="2500" dirty="0">
                <a:cs typeface="B Yagut" panose="00000400000000000000" pitchFamily="2" charset="-78"/>
              </a:rPr>
              <a:t> </a:t>
            </a:r>
            <a:r>
              <a:rPr lang="fa-IR" sz="2500" b="1" dirty="0">
                <a:cs typeface="B Yagut" panose="00000400000000000000" pitchFamily="2" charset="-78"/>
              </a:rPr>
              <a:t>پیشگیری :                                                                                                         سرخک</a:t>
            </a:r>
          </a:p>
          <a:p>
            <a:pPr algn="r" rtl="1">
              <a:lnSpc>
                <a:spcPct val="100000"/>
              </a:lnSpc>
              <a:spcAft>
                <a:spcPts val="600"/>
              </a:spcAft>
              <a:buFont typeface="Wingdings" panose="05000000000000000000" pitchFamily="2" charset="2"/>
              <a:buChar char="q"/>
            </a:pPr>
            <a:r>
              <a:rPr lang="fa-IR" sz="2500" dirty="0">
                <a:cs typeface="B Yagut" panose="00000400000000000000" pitchFamily="2" charset="-78"/>
              </a:rPr>
              <a:t>تقويت پوشش واكسيناسيون و نظام مراقبت بيماري</a:t>
            </a:r>
          </a:p>
          <a:p>
            <a:pPr algn="r" rtl="1">
              <a:lnSpc>
                <a:spcPct val="100000"/>
              </a:lnSpc>
              <a:spcAft>
                <a:spcPts val="600"/>
              </a:spcAft>
              <a:buFont typeface="Wingdings" panose="05000000000000000000" pitchFamily="2" charset="2"/>
              <a:buChar char="q"/>
            </a:pPr>
            <a:r>
              <a:rPr lang="fa-IR" sz="2500" dirty="0">
                <a:cs typeface="B Yagut" panose="00000400000000000000" pitchFamily="2" charset="-78"/>
              </a:rPr>
              <a:t>آموزش تمام افراد جامعه در خصوص مراجعه به مراكزبهداشتي درماني. </a:t>
            </a:r>
          </a:p>
          <a:p>
            <a:pPr algn="r" rtl="1">
              <a:lnSpc>
                <a:spcPct val="100000"/>
              </a:lnSpc>
              <a:spcAft>
                <a:spcPts val="600"/>
              </a:spcAft>
              <a:buFont typeface="Wingdings" panose="05000000000000000000" pitchFamily="2" charset="2"/>
              <a:buChar char="q"/>
            </a:pPr>
            <a:r>
              <a:rPr lang="fa-IR" sz="2500" dirty="0">
                <a:cs typeface="B Yagut" panose="00000400000000000000" pitchFamily="2" charset="-78"/>
              </a:rPr>
              <a:t>براي پيشگيري نيازي به ضدعفوني محيط نمي باشد.</a:t>
            </a:r>
          </a:p>
          <a:p>
            <a:pPr algn="r" rtl="1">
              <a:lnSpc>
                <a:spcPct val="100000"/>
              </a:lnSpc>
              <a:spcAft>
                <a:spcPts val="600"/>
              </a:spcAft>
              <a:buFont typeface="Wingdings" panose="05000000000000000000" pitchFamily="2" charset="2"/>
              <a:buChar char="q"/>
            </a:pPr>
            <a:r>
              <a:rPr lang="fa-IR" sz="2500" dirty="0">
                <a:cs typeface="B Yagut" panose="00000400000000000000" pitchFamily="2" charset="-78"/>
              </a:rPr>
              <a:t>جداسازی:در مدرسه، خوابگاه وپادگان به مدت 4روز پس از بروز راش ها</a:t>
            </a:r>
            <a:endParaRPr lang="en-US" sz="2500" dirty="0">
              <a:cs typeface="B Yagut" panose="00000400000000000000" pitchFamily="2" charset="-78"/>
            </a:endParaRPr>
          </a:p>
        </p:txBody>
      </p: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 y="1184988"/>
            <a:ext cx="3448594" cy="2642429"/>
          </a:xfrm>
          <a:prstGeom prst="rect">
            <a:avLst/>
          </a:prstGeom>
        </p:spPr>
      </p:pic>
    </p:spTree>
    <p:extLst>
      <p:ext uri="{BB962C8B-B14F-4D97-AF65-F5344CB8AC3E}">
        <p14:creationId xmlns:p14="http://schemas.microsoft.com/office/powerpoint/2010/main" val="2183535813"/>
      </p:ext>
    </p:extLst>
  </p:cSld>
  <p:clrMapOvr>
    <a:masterClrMapping/>
  </p:clrMapOvr>
  <mc:AlternateContent xmlns:mc="http://schemas.openxmlformats.org/markup-compatibility/2006" xmlns:p14="http://schemas.microsoft.com/office/powerpoint/2010/main">
    <mc:Choice Requires="p14">
      <p:transition spd="slow" p14:dur="2000" advTm="94940"/>
    </mc:Choice>
    <mc:Fallback xmlns="">
      <p:transition spd="slow" advTm="94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11366500" cy="6858000"/>
          </a:xfrm>
        </p:spPr>
        <p:txBody>
          <a:bodyPr>
            <a:noAutofit/>
          </a:bodyPr>
          <a:lstStyle/>
          <a:p>
            <a:pPr algn="ctr" rtl="1">
              <a:lnSpc>
                <a:spcPct val="100000"/>
              </a:lnSpc>
              <a:buFont typeface="Wingdings" panose="05000000000000000000" pitchFamily="2" charset="2"/>
              <a:buChar char="q"/>
            </a:pPr>
            <a:r>
              <a:rPr lang="fa-IR" sz="4000" b="1" dirty="0">
                <a:cs typeface="B Yagut" panose="00000400000000000000" pitchFamily="2" charset="-78"/>
              </a:rPr>
              <a:t>طاعون:</a:t>
            </a:r>
          </a:p>
          <a:p>
            <a:pPr marL="0" indent="0" algn="r" rtl="1">
              <a:lnSpc>
                <a:spcPct val="150000"/>
              </a:lnSpc>
              <a:buNone/>
            </a:pPr>
            <a:r>
              <a:rPr lang="fa-IR" sz="2500" dirty="0">
                <a:cs typeface="B Yagut" panose="00000400000000000000" pitchFamily="2" charset="-78"/>
              </a:rPr>
              <a:t>نوعي بيماري عفوني حاد و مشترك بين انسان و حيوانات.  </a:t>
            </a:r>
          </a:p>
          <a:p>
            <a:pPr marL="0" indent="0" algn="r" rtl="1">
              <a:lnSpc>
                <a:spcPct val="150000"/>
              </a:lnSpc>
              <a:buNone/>
            </a:pPr>
            <a:r>
              <a:rPr lang="fa-IR" sz="2500" dirty="0">
                <a:cs typeface="B Yagut" panose="00000400000000000000" pitchFamily="2" charset="-78"/>
              </a:rPr>
              <a:t>عامل: کوکوباسیل از خانواده باکتری بنام یرسینیا پستیس</a:t>
            </a:r>
          </a:p>
          <a:p>
            <a:pPr marL="0" indent="0" algn="r" rtl="1">
              <a:lnSpc>
                <a:spcPct val="150000"/>
              </a:lnSpc>
              <a:buNone/>
            </a:pPr>
            <a:r>
              <a:rPr lang="fa-IR" sz="2500" b="1" dirty="0">
                <a:cs typeface="B Yagut" panose="00000400000000000000" pitchFamily="2" charset="-78"/>
              </a:rPr>
              <a:t>ناقل: </a:t>
            </a:r>
            <a:r>
              <a:rPr lang="fa-IR" sz="2500" dirty="0">
                <a:cs typeface="B Yagut" panose="00000400000000000000" pitchFamily="2" charset="-78"/>
              </a:rPr>
              <a:t>جوندگان و كك (و گاهي كنه)                                                                                                </a:t>
            </a:r>
            <a:r>
              <a:rPr lang="fa-IR" sz="2500" b="1" dirty="0">
                <a:cs typeface="B Yagut" panose="00000400000000000000" pitchFamily="2" charset="-78"/>
              </a:rPr>
              <a:t>پيشگيري </a:t>
            </a:r>
            <a:r>
              <a:rPr lang="fa-IR" dirty="0"/>
              <a:t>                                                                                                                </a:t>
            </a:r>
            <a:r>
              <a:rPr lang="fa-IR" sz="2500" dirty="0">
                <a:cs typeface="B Yagut" panose="00000400000000000000" pitchFamily="2" charset="-78"/>
              </a:rPr>
              <a:t>   گزارش فوري به مركزبهداشت شهرستان.                                                 چرخه ابتلا به طاعون</a:t>
            </a:r>
          </a:p>
          <a:p>
            <a:pPr algn="r" rtl="1">
              <a:lnSpc>
                <a:spcPct val="150000"/>
              </a:lnSpc>
              <a:buFont typeface="Wingdings" panose="05000000000000000000" pitchFamily="2" charset="2"/>
              <a:buChar char="Ø"/>
            </a:pPr>
            <a:r>
              <a:rPr lang="fa-IR" sz="2500" dirty="0">
                <a:cs typeface="B Yagut" panose="00000400000000000000" pitchFamily="2" charset="-78"/>
              </a:rPr>
              <a:t>جداسازي بيمار: ايزوله تنفسي بيمار و گند زدايي خلط وترشحات بيمار.</a:t>
            </a:r>
          </a:p>
          <a:p>
            <a:pPr algn="r" rtl="1">
              <a:lnSpc>
                <a:spcPct val="150000"/>
              </a:lnSpc>
              <a:buFont typeface="Wingdings" panose="05000000000000000000" pitchFamily="2" charset="2"/>
              <a:buChar char="Ø"/>
            </a:pPr>
            <a:r>
              <a:rPr lang="fa-IR" sz="2500" dirty="0">
                <a:cs typeface="B Yagut" panose="00000400000000000000" pitchFamily="2" charset="-78"/>
              </a:rPr>
              <a:t>بررسي اطرافيان بيمار طاعون از نظراحتمال بيماري.</a:t>
            </a:r>
          </a:p>
          <a:p>
            <a:pPr algn="r" rtl="1">
              <a:lnSpc>
                <a:spcPct val="150000"/>
              </a:lnSpc>
              <a:buFont typeface="Wingdings" panose="05000000000000000000" pitchFamily="2" charset="2"/>
              <a:buChar char="Ø"/>
            </a:pPr>
            <a:r>
              <a:rPr lang="fa-IR" sz="2500" dirty="0">
                <a:cs typeface="B Yagut" panose="00000400000000000000" pitchFamily="2" charset="-78"/>
              </a:rPr>
              <a:t>سم پاشي داخل و خارج منزل و وسايل و لباسهاي افراد خانواده وهمسايه ها.</a:t>
            </a:r>
          </a:p>
          <a:p>
            <a:pPr algn="r" rtl="1">
              <a:lnSpc>
                <a:spcPct val="150000"/>
              </a:lnSpc>
              <a:buFont typeface="Wingdings" panose="05000000000000000000" pitchFamily="2" charset="2"/>
              <a:buChar char="Ø"/>
            </a:pPr>
            <a:r>
              <a:rPr lang="fa-IR" sz="2500" dirty="0">
                <a:cs typeface="B Yagut" panose="00000400000000000000" pitchFamily="2" charset="-78"/>
              </a:rPr>
              <a:t>موارد تماس با بيماران ريوي بايد براي يك هفته پروفيلاكسي دريافت كنند.</a:t>
            </a:r>
            <a:endParaRPr lang="en-US" sz="2500" dirty="0">
              <a:cs typeface="B Yagut" panose="00000400000000000000" pitchFamily="2" charset="-78"/>
            </a:endParaRPr>
          </a:p>
        </p:txBody>
      </p:sp>
      <p:pic>
        <p:nvPicPr>
          <p:cNvPr id="4" name="Picture 3"/>
          <p:cNvPicPr>
            <a:picLocks noChangeAspect="1"/>
          </p:cNvPicPr>
          <p:nvPr/>
        </p:nvPicPr>
        <p:blipFill>
          <a:blip r:embed="rId4"/>
          <a:stretch>
            <a:fillRect/>
          </a:stretch>
        </p:blipFill>
        <p:spPr>
          <a:xfrm>
            <a:off x="500409" y="740360"/>
            <a:ext cx="2489980" cy="2804286"/>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48393848"/>
      </p:ext>
    </p:extLst>
  </p:cSld>
  <p:clrMapOvr>
    <a:masterClrMapping/>
  </p:clrMapOvr>
  <mc:AlternateContent xmlns:mc="http://schemas.openxmlformats.org/markup-compatibility/2006" xmlns:p14="http://schemas.microsoft.com/office/powerpoint/2010/main">
    <mc:Choice Requires="p14">
      <p:transition spd="slow" p14:dur="2000" advTm="151227"/>
    </mc:Choice>
    <mc:Fallback xmlns="">
      <p:transition spd="slow" advTm="151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5942" y="206836"/>
            <a:ext cx="11309587" cy="6533598"/>
          </a:xfrm>
        </p:spPr>
        <p:txBody>
          <a:bodyPr>
            <a:noAutofit/>
          </a:bodyPr>
          <a:lstStyle/>
          <a:p>
            <a:pPr algn="ctr" rtl="1">
              <a:lnSpc>
                <a:spcPct val="150000"/>
              </a:lnSpc>
              <a:buFont typeface="Wingdings" panose="05000000000000000000" pitchFamily="2" charset="2"/>
              <a:buChar char="q"/>
            </a:pPr>
            <a:r>
              <a:rPr lang="fa-IR" sz="3600" b="1" dirty="0">
                <a:cs typeface="B Yagut" panose="00000400000000000000" pitchFamily="2" charset="-78"/>
              </a:rPr>
              <a:t>فلج شل حاد(پوليوميليت)</a:t>
            </a:r>
          </a:p>
          <a:p>
            <a:pPr marL="0" indent="0" algn="r" rtl="1">
              <a:lnSpc>
                <a:spcPct val="150000"/>
              </a:lnSpc>
              <a:buNone/>
            </a:pPr>
            <a:r>
              <a:rPr lang="fa-IR" sz="3200" b="1" dirty="0">
                <a:cs typeface="B Yagut" panose="00000400000000000000" pitchFamily="2" charset="-78"/>
              </a:rPr>
              <a:t> </a:t>
            </a:r>
            <a:r>
              <a:rPr lang="fa-IR" sz="2500" dirty="0">
                <a:cs typeface="B Yagut" panose="00000400000000000000" pitchFamily="2" charset="-78"/>
              </a:rPr>
              <a:t>يك بيماري عفوني ناشي از پوليو ويروس است كه اغلب موارد به دنبال ايجاد فلج شل ناگهاني، شناخته مي شود.</a:t>
            </a:r>
          </a:p>
          <a:p>
            <a:pPr marL="0" indent="0" algn="r" rtl="1">
              <a:lnSpc>
                <a:spcPct val="150000"/>
              </a:lnSpc>
              <a:buNone/>
            </a:pPr>
            <a:r>
              <a:rPr lang="fa-IR" sz="2500" dirty="0">
                <a:cs typeface="B Yagut" panose="00000400000000000000" pitchFamily="2" charset="-78"/>
              </a:rPr>
              <a:t> </a:t>
            </a:r>
            <a:r>
              <a:rPr lang="fa-IR" dirty="0">
                <a:cs typeface="B Yagut" panose="00000400000000000000" pitchFamily="2" charset="-78"/>
              </a:rPr>
              <a:t>انتقال اين بيماري از طريق تماس مستقيم (ترشحات تنفسي و مدفوع)</a:t>
            </a:r>
            <a:endParaRPr lang="fa-IR" sz="2500" dirty="0">
              <a:cs typeface="B Yagut" panose="00000400000000000000" pitchFamily="2" charset="-78"/>
            </a:endParaRPr>
          </a:p>
          <a:p>
            <a:pPr marL="0" indent="0" algn="r" rtl="1">
              <a:lnSpc>
                <a:spcPct val="150000"/>
              </a:lnSpc>
              <a:buNone/>
            </a:pPr>
            <a:r>
              <a:rPr lang="fa-IR" sz="2500" b="1" dirty="0">
                <a:cs typeface="B Yagut" panose="00000400000000000000" pitchFamily="2" charset="-78"/>
              </a:rPr>
              <a:t>پیشگیری:</a:t>
            </a:r>
          </a:p>
          <a:p>
            <a:pPr algn="r" rtl="1">
              <a:lnSpc>
                <a:spcPct val="150000"/>
              </a:lnSpc>
              <a:buFont typeface="Wingdings" panose="05000000000000000000" pitchFamily="2" charset="2"/>
              <a:buChar char="q"/>
            </a:pPr>
            <a:r>
              <a:rPr lang="fa-IR" sz="2500" dirty="0">
                <a:cs typeface="B Yagut" panose="00000400000000000000" pitchFamily="2" charset="-78"/>
              </a:rPr>
              <a:t>واکسیناسیون بدو تولد</a:t>
            </a:r>
          </a:p>
          <a:p>
            <a:pPr algn="r" rtl="1">
              <a:lnSpc>
                <a:spcPct val="150000"/>
              </a:lnSpc>
              <a:buFont typeface="Wingdings" panose="05000000000000000000" pitchFamily="2" charset="2"/>
              <a:buChar char="q"/>
            </a:pPr>
            <a:r>
              <a:rPr lang="fa-IR" sz="2500" dirty="0">
                <a:cs typeface="B Yagut" panose="00000400000000000000" pitchFamily="2" charset="-78"/>
              </a:rPr>
              <a:t>جداسازي :به دليل دفع ويروس از مدفوع افراد آلوده لازم است تا مدت حداقل 2 هفته پس از آغاز بيماري، نكات بهداشتي در مورد تماس با مدفوع بيمار به صورت شستن دستها  ودفع صحيح بهداشتي مدفوع رعايت شود.</a:t>
            </a:r>
            <a:endParaRPr lang="en-US" sz="2500" dirty="0">
              <a:cs typeface="B Yagut" panose="00000400000000000000" pitchFamily="2" charset="-78"/>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108" y="2283007"/>
            <a:ext cx="2466975" cy="1847850"/>
          </a:xfrm>
          <a:prstGeom prst="rect">
            <a:avLst/>
          </a:prstGeom>
        </p:spPr>
      </p:pic>
    </p:spTree>
    <p:extLst>
      <p:ext uri="{BB962C8B-B14F-4D97-AF65-F5344CB8AC3E}">
        <p14:creationId xmlns:p14="http://schemas.microsoft.com/office/powerpoint/2010/main" val="1159970665"/>
      </p:ext>
    </p:extLst>
  </p:cSld>
  <p:clrMapOvr>
    <a:masterClrMapping/>
  </p:clrMapOvr>
  <mc:AlternateContent xmlns:mc="http://schemas.openxmlformats.org/markup-compatibility/2006" xmlns:p14="http://schemas.microsoft.com/office/powerpoint/2010/main">
    <mc:Choice Requires="p14">
      <p:transition spd="slow" p14:dur="2000" advTm="111686"/>
    </mc:Choice>
    <mc:Fallback xmlns="">
      <p:transition spd="slow" advTm="111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9828" y="0"/>
            <a:ext cx="10986672" cy="6858000"/>
          </a:xfrm>
        </p:spPr>
        <p:txBody>
          <a:bodyPr>
            <a:noAutofit/>
          </a:bodyPr>
          <a:lstStyle/>
          <a:p>
            <a:pPr algn="ctr" rtl="1">
              <a:lnSpc>
                <a:spcPct val="150000"/>
              </a:lnSpc>
              <a:buFont typeface="Wingdings" panose="05000000000000000000" pitchFamily="2" charset="2"/>
              <a:buChar char="q"/>
            </a:pPr>
            <a:r>
              <a:rPr lang="fa-IR" sz="3600" b="1" dirty="0">
                <a:cs typeface="B Yagut" panose="00000400000000000000" pitchFamily="2" charset="-78"/>
              </a:rPr>
              <a:t>کزاز نوزادی وکزازبالغین:</a:t>
            </a:r>
          </a:p>
          <a:p>
            <a:pPr marL="0" indent="0" algn="r" rtl="1">
              <a:lnSpc>
                <a:spcPct val="150000"/>
              </a:lnSpc>
              <a:buNone/>
            </a:pPr>
            <a:r>
              <a:rPr lang="fa-IR" sz="2500" b="1" dirty="0">
                <a:cs typeface="B Yagut" panose="00000400000000000000" pitchFamily="2" charset="-78"/>
              </a:rPr>
              <a:t>عامل کزاز: </a:t>
            </a:r>
            <a:r>
              <a:rPr lang="fa-IR" sz="2500" dirty="0">
                <a:cs typeface="B Yagut" panose="00000400000000000000" pitchFamily="2" charset="-78"/>
              </a:rPr>
              <a:t>سم باکتری کلوستریدیوم تتانی.           </a:t>
            </a:r>
            <a:r>
              <a:rPr lang="fa-IR" sz="2500" b="1" dirty="0">
                <a:cs typeface="B Yagut" panose="00000400000000000000" pitchFamily="2" charset="-78"/>
              </a:rPr>
              <a:t>ویژگی: </a:t>
            </a:r>
            <a:r>
              <a:rPr lang="fa-IR" sz="2500" dirty="0">
                <a:cs typeface="B Yagut" panose="00000400000000000000" pitchFamily="2" charset="-78"/>
              </a:rPr>
              <a:t>بروز انقباضات دائمی دردناک ماهیچه ها</a:t>
            </a:r>
          </a:p>
          <a:p>
            <a:pPr marL="0" indent="0" algn="r" rtl="1">
              <a:lnSpc>
                <a:spcPct val="150000"/>
              </a:lnSpc>
              <a:buNone/>
            </a:pPr>
            <a:r>
              <a:rPr lang="fa-IR" sz="2500" b="1" dirty="0">
                <a:cs typeface="B Yagut" panose="00000400000000000000" pitchFamily="2" charset="-78"/>
              </a:rPr>
              <a:t>مخزن : </a:t>
            </a:r>
            <a:r>
              <a:rPr lang="fa-IR" sz="2500" dirty="0">
                <a:cs typeface="B Yagut" panose="00000400000000000000" pitchFamily="2" charset="-78"/>
              </a:rPr>
              <a:t>طبیعت،خاک ودستگاه گوارش حیوانات.</a:t>
            </a:r>
          </a:p>
          <a:p>
            <a:pPr marL="0" indent="0" algn="r" rtl="1">
              <a:lnSpc>
                <a:spcPct val="150000"/>
              </a:lnSpc>
              <a:buNone/>
            </a:pPr>
            <a:r>
              <a:rPr lang="fa-IR" sz="2500" b="1" dirty="0">
                <a:cs typeface="B Yagut" panose="00000400000000000000" pitchFamily="2" charset="-78"/>
              </a:rPr>
              <a:t>علت : </a:t>
            </a:r>
            <a:r>
              <a:rPr lang="fa-IR" sz="2500" dirty="0">
                <a:cs typeface="B Yagut" panose="00000400000000000000" pitchFamily="2" charset="-78"/>
              </a:rPr>
              <a:t>بریدن  بند ناف با وسایل آلوده، بستن بند ناف با نخ آلوده، پانسمان با وسایل آلوده و عدم واکسیناسیون مادر باردار.</a:t>
            </a:r>
          </a:p>
          <a:p>
            <a:pPr marL="0" indent="0" algn="r" rtl="1">
              <a:lnSpc>
                <a:spcPct val="150000"/>
              </a:lnSpc>
              <a:buNone/>
            </a:pPr>
            <a:r>
              <a:rPr lang="fa-IR" sz="2500" dirty="0">
                <a:cs typeface="B Yagut" panose="00000400000000000000" pitchFamily="2" charset="-78"/>
              </a:rPr>
              <a:t> </a:t>
            </a:r>
            <a:r>
              <a:rPr lang="fa-IR" sz="2500" b="1" dirty="0">
                <a:cs typeface="B Yagut" panose="00000400000000000000" pitchFamily="2" charset="-78"/>
              </a:rPr>
              <a:t>پيشگيري :</a:t>
            </a:r>
          </a:p>
          <a:p>
            <a:pPr marL="0" indent="0" algn="r" rtl="1">
              <a:lnSpc>
                <a:spcPct val="150000"/>
              </a:lnSpc>
              <a:buNone/>
            </a:pPr>
            <a:r>
              <a:rPr lang="fa-IR" sz="2500" b="1" dirty="0">
                <a:cs typeface="B Yagut" panose="00000400000000000000" pitchFamily="2" charset="-78"/>
              </a:rPr>
              <a:t>-</a:t>
            </a:r>
            <a:r>
              <a:rPr lang="fa-IR" sz="2500" dirty="0">
                <a:cs typeface="B Yagut" panose="00000400000000000000" pitchFamily="2" charset="-78"/>
              </a:rPr>
              <a:t>شناسايي زنان باردار از نظر سابقه واكسيناسيون كزاز كامل يا ناقص. </a:t>
            </a:r>
            <a:r>
              <a:rPr lang="en-US" sz="2500" dirty="0">
                <a:cs typeface="B Yagut" panose="00000400000000000000" pitchFamily="2" charset="-78"/>
              </a:rPr>
              <a:t>                                          </a:t>
            </a:r>
            <a:r>
              <a:rPr lang="fa-IR" sz="2500" dirty="0">
                <a:cs typeface="B Yagut" panose="00000400000000000000" pitchFamily="2" charset="-78"/>
              </a:rPr>
              <a:t>-توصيه ها و پيگيري در خصوص چگونگي انجام زايمان تميز. </a:t>
            </a:r>
          </a:p>
          <a:p>
            <a:pPr marL="0" indent="0" algn="r" rtl="1">
              <a:lnSpc>
                <a:spcPct val="150000"/>
              </a:lnSpc>
              <a:buNone/>
            </a:pPr>
            <a:r>
              <a:rPr lang="fa-IR" sz="2500" dirty="0">
                <a:cs typeface="B Yagut" panose="00000400000000000000" pitchFamily="2" charset="-78"/>
              </a:rPr>
              <a:t>-توصيه ها و پيگيري جهت انجام ختنه بهداشتي نوزادان پسر.                                       کزاز</a:t>
            </a:r>
          </a:p>
          <a:p>
            <a:pPr marL="0" indent="0" algn="r" rtl="1">
              <a:lnSpc>
                <a:spcPct val="150000"/>
              </a:lnSpc>
              <a:buNone/>
            </a:pPr>
            <a:r>
              <a:rPr lang="fa-IR" sz="2500" dirty="0">
                <a:cs typeface="B Yagut" panose="00000400000000000000" pitchFamily="2" charset="-78"/>
              </a:rPr>
              <a:t>-آموزش وبرخورد مناسب با زخم وپانسمان صحیح آن </a:t>
            </a:r>
          </a:p>
          <a:p>
            <a:pPr marL="0" indent="0" algn="r" rtl="1">
              <a:lnSpc>
                <a:spcPct val="150000"/>
              </a:lnSpc>
              <a:buNone/>
            </a:pPr>
            <a:endParaRPr lang="en-US" sz="2500" dirty="0">
              <a:cs typeface="B Yagut" panose="00000400000000000000" pitchFamily="2" charset="-78"/>
            </a:endParaRPr>
          </a:p>
          <a:p>
            <a:pPr marL="0" indent="0" algn="r" rtl="1">
              <a:lnSpc>
                <a:spcPct val="150000"/>
              </a:lnSpc>
              <a:buNone/>
            </a:pPr>
            <a:endParaRPr lang="en-US" sz="2500" dirty="0">
              <a:cs typeface="B Yagut" panose="00000400000000000000" pitchFamily="2" charset="-78"/>
            </a:endParaRPr>
          </a:p>
        </p:txBody>
      </p:sp>
      <p:pic>
        <p:nvPicPr>
          <p:cNvPr id="4" name="Picture 3"/>
          <p:cNvPicPr>
            <a:picLocks noChangeAspect="1"/>
          </p:cNvPicPr>
          <p:nvPr/>
        </p:nvPicPr>
        <p:blipFill>
          <a:blip r:embed="rId4"/>
          <a:stretch>
            <a:fillRect/>
          </a:stretch>
        </p:blipFill>
        <p:spPr>
          <a:xfrm>
            <a:off x="379829" y="3643086"/>
            <a:ext cx="3045542" cy="1894114"/>
          </a:xfrm>
          <a:prstGeom prst="rect">
            <a:avLst/>
          </a:prstGeom>
        </p:spPr>
      </p:pic>
      <p:pic>
        <p:nvPicPr>
          <p:cNvPr id="19" name="Audio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06922305"/>
      </p:ext>
    </p:extLst>
  </p:cSld>
  <p:clrMapOvr>
    <a:masterClrMapping/>
  </p:clrMapOvr>
  <mc:AlternateContent xmlns:mc="http://schemas.openxmlformats.org/markup-compatibility/2006" xmlns:p14="http://schemas.microsoft.com/office/powerpoint/2010/main">
    <mc:Choice Requires="p14">
      <p:transition spd="slow" p14:dur="2000" advTm="143162"/>
    </mc:Choice>
    <mc:Fallback xmlns="">
      <p:transition spd="slow" advTm="143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اصفهان</_x062f__x0627__x0646__x0634__x06af__x0627__x0647_>
    <_x0646__x0648__x0639__x0020__x062d__x06cc__x0637__x0647_ xmlns="12fdc5dc-769e-4543-b10d-fbea3dac4417">عوامل بيماري‌زاي زنده، اصول گندزدايي و استريليزاسيون</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5NN7CDR5NKU2-831-898</_dlc_DocId>
    <_dlc_DocIdUrl xmlns="1047730d-92e1-4018-9084-d932fd3a7f58">
      <Url>http://www.health.gov.ir/hnd/_layouts/DocIdRedir.aspx?ID=5NN7CDR5NKU2-831-898</Url>
      <Description>5NN7CDR5NKU2-831-898</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5C10FB-9F0C-427C-83FC-D64DA5C4E6CD}">
  <ds:schemaRefs>
    <ds:schemaRef ds:uri="http://schemas.microsoft.com/sharepoint/events"/>
  </ds:schemaRefs>
</ds:datastoreItem>
</file>

<file path=customXml/itemProps2.xml><?xml version="1.0" encoding="utf-8"?>
<ds:datastoreItem xmlns:ds="http://schemas.openxmlformats.org/officeDocument/2006/customXml" ds:itemID="{ABAA9B4C-4D5D-4C24-815B-85989400BA36}">
  <ds:schemaRefs>
    <ds:schemaRef ds:uri="http://schemas.microsoft.com/sharepoint/v3/contenttype/forms"/>
  </ds:schemaRefs>
</ds:datastoreItem>
</file>

<file path=customXml/itemProps3.xml><?xml version="1.0" encoding="utf-8"?>
<ds:datastoreItem xmlns:ds="http://schemas.openxmlformats.org/officeDocument/2006/customXml" ds:itemID="{21378881-D3AE-4839-923B-51B444169DE7}">
  <ds:schemaRefs>
    <ds:schemaRef ds:uri="http://schemas.microsoft.com/office/2006/documentManagement/types"/>
    <ds:schemaRef ds:uri="1047730d-92e1-4018-9084-d932fd3a7f58"/>
    <ds:schemaRef ds:uri="http://schemas.microsoft.com/office/2006/metadata/properties"/>
    <ds:schemaRef ds:uri="http://schemas.openxmlformats.org/package/2006/metadata/core-properties"/>
    <ds:schemaRef ds:uri="http://purl.org/dc/elements/1.1/"/>
    <ds:schemaRef ds:uri="http://www.w3.org/XML/1998/namespace"/>
    <ds:schemaRef ds:uri="http://purl.org/dc/terms/"/>
    <ds:schemaRef ds:uri="12fdc5dc-769e-4543-b10d-fbea3dac4417"/>
    <ds:schemaRef ds:uri="http://schemas.microsoft.com/office/infopath/2007/PartnerControls"/>
    <ds:schemaRef ds:uri="http://purl.org/dc/dcmitype/"/>
  </ds:schemaRefs>
</ds:datastoreItem>
</file>

<file path=customXml/itemProps4.xml><?xml version="1.0" encoding="utf-8"?>
<ds:datastoreItem xmlns:ds="http://schemas.openxmlformats.org/officeDocument/2006/customXml" ds:itemID="{A5E1C71C-C5D8-4641-9B0A-96275207C5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3382</TotalTime>
  <Words>1224</Words>
  <Application>Microsoft Office PowerPoint</Application>
  <PresentationFormat>Widescreen</PresentationFormat>
  <Paragraphs>130</Paragraphs>
  <Slides>17</Slides>
  <Notes>0</Notes>
  <HiddenSlides>0</HiddenSlides>
  <MMClips>16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B Yagut</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لطفاً نظرات و پیشنهادات خود پیرامون این بسته آموزشی را به آدرس زیر ارسال کنید</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بیماریهای ناشی از میکروارگانیسمها و پیشگیری از آنها بر اساس برنامه جاری کشوری(جلسه دوم)</dc:title>
  <dc:creator>A.R.I</dc:creator>
  <cp:lastModifiedBy>taherasadi</cp:lastModifiedBy>
  <cp:revision>361</cp:revision>
  <dcterms:created xsi:type="dcterms:W3CDTF">2020-04-18T16:06:05Z</dcterms:created>
  <dcterms:modified xsi:type="dcterms:W3CDTF">2021-05-19T10:14:35Z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17e5503c-a00c-41b8-84e3-a650fe8333e6</vt:lpwstr>
  </property>
</Properties>
</file>